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70"/>
  </p:notesMasterIdLst>
  <p:handoutMasterIdLst>
    <p:handoutMasterId r:id="rId71"/>
  </p:handoutMasterIdLst>
  <p:sldIdLst>
    <p:sldId id="363" r:id="rId2"/>
    <p:sldId id="278" r:id="rId3"/>
    <p:sldId id="488" r:id="rId4"/>
    <p:sldId id="533" r:id="rId5"/>
    <p:sldId id="541" r:id="rId6"/>
    <p:sldId id="540" r:id="rId7"/>
    <p:sldId id="530" r:id="rId8"/>
    <p:sldId id="443" r:id="rId9"/>
    <p:sldId id="442" r:id="rId10"/>
    <p:sldId id="532" r:id="rId11"/>
    <p:sldId id="441" r:id="rId12"/>
    <p:sldId id="449" r:id="rId13"/>
    <p:sldId id="446" r:id="rId14"/>
    <p:sldId id="487" r:id="rId15"/>
    <p:sldId id="522" r:id="rId16"/>
    <p:sldId id="456" r:id="rId17"/>
    <p:sldId id="454" r:id="rId18"/>
    <p:sldId id="459" r:id="rId19"/>
    <p:sldId id="462" r:id="rId20"/>
    <p:sldId id="460" r:id="rId21"/>
    <p:sldId id="463" r:id="rId22"/>
    <p:sldId id="464" r:id="rId23"/>
    <p:sldId id="466" r:id="rId24"/>
    <p:sldId id="465" r:id="rId25"/>
    <p:sldId id="467" r:id="rId26"/>
    <p:sldId id="468" r:id="rId27"/>
    <p:sldId id="470" r:id="rId28"/>
    <p:sldId id="469" r:id="rId29"/>
    <p:sldId id="471" r:id="rId30"/>
    <p:sldId id="472" r:id="rId31"/>
    <p:sldId id="476" r:id="rId32"/>
    <p:sldId id="477" r:id="rId33"/>
    <p:sldId id="478" r:id="rId34"/>
    <p:sldId id="480" r:id="rId35"/>
    <p:sldId id="482" r:id="rId36"/>
    <p:sldId id="483" r:id="rId37"/>
    <p:sldId id="484" r:id="rId38"/>
    <p:sldId id="485" r:id="rId39"/>
    <p:sldId id="473" r:id="rId40"/>
    <p:sldId id="474" r:id="rId41"/>
    <p:sldId id="486" r:id="rId42"/>
    <p:sldId id="531" r:id="rId43"/>
    <p:sldId id="489" r:id="rId44"/>
    <p:sldId id="491" r:id="rId45"/>
    <p:sldId id="492" r:id="rId46"/>
    <p:sldId id="536" r:id="rId47"/>
    <p:sldId id="534" r:id="rId48"/>
    <p:sldId id="490" r:id="rId49"/>
    <p:sldId id="495" r:id="rId50"/>
    <p:sldId id="496" r:id="rId51"/>
    <p:sldId id="497" r:id="rId52"/>
    <p:sldId id="499" r:id="rId53"/>
    <p:sldId id="502" r:id="rId54"/>
    <p:sldId id="535" r:id="rId55"/>
    <p:sldId id="528" r:id="rId56"/>
    <p:sldId id="505" r:id="rId57"/>
    <p:sldId id="506" r:id="rId58"/>
    <p:sldId id="507" r:id="rId59"/>
    <p:sldId id="537" r:id="rId60"/>
    <p:sldId id="513" r:id="rId61"/>
    <p:sldId id="509" r:id="rId62"/>
    <p:sldId id="512" r:id="rId63"/>
    <p:sldId id="515" r:id="rId64"/>
    <p:sldId id="539" r:id="rId65"/>
    <p:sldId id="516" r:id="rId66"/>
    <p:sldId id="517" r:id="rId67"/>
    <p:sldId id="435" r:id="rId68"/>
    <p:sldId id="520" r:id="rId69"/>
  </p:sldIdLst>
  <p:sldSz cx="9144000" cy="6858000" type="screen4x3"/>
  <p:notesSz cx="7102475" cy="8991600"/>
  <p:embeddedFontLst>
    <p:embeddedFont>
      <p:font typeface="Impact" panose="020B0806030902050204" pitchFamily="34" charset="0"/>
      <p:regular r:id="rId72"/>
    </p:embeddedFont>
    <p:embeddedFont>
      <p:font typeface="Verdana" panose="020B0604030504040204" pitchFamily="34" charset="0"/>
      <p:regular r:id="rId73"/>
      <p:bold r:id="rId74"/>
      <p:italic r:id="rId75"/>
      <p:boldItalic r:id="rId76"/>
    </p:embeddedFont>
    <p:embeddedFont>
      <p:font typeface="黑体" panose="02010609060101010101" pitchFamily="49" charset="-122"/>
      <p:regular r:id="rId77"/>
    </p:embeddedFont>
    <p:embeddedFont>
      <p:font typeface="华文新魏" panose="02010800040101010101" pitchFamily="2" charset="-122"/>
      <p:regular r:id="rId78"/>
    </p:embeddedFont>
    <p:embeddedFont>
      <p:font typeface="华文行楷" panose="02010800040101010101" pitchFamily="2" charset="-122"/>
      <p:regular r:id="rId79"/>
    </p:embeddedFont>
    <p:embeddedFont>
      <p:font typeface="微软雅黑" panose="020B0503020204020204" pitchFamily="34" charset="-122"/>
      <p:regular r:id="rId80"/>
      <p:bold r:id="rId81"/>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87FAAD-FF05-4837-BC47-6259AC994841}" v="2" dt="2023-11-02T13:26:15.03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7895" autoAdjust="0"/>
  </p:normalViewPr>
  <p:slideViewPr>
    <p:cSldViewPr>
      <p:cViewPr varScale="1">
        <p:scale>
          <a:sx n="139" d="100"/>
          <a:sy n="139" d="100"/>
        </p:scale>
        <p:origin x="2424" y="132"/>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o" userId="60f87d71-f48e-426d-9a55-4766703778a1" providerId="ADAL" clId="{8F87FAAD-FF05-4837-BC47-6259AC994841}"/>
    <pc:docChg chg="undo custSel modSld">
      <pc:chgData name="Maxbao" userId="60f87d71-f48e-426d-9a55-4766703778a1" providerId="ADAL" clId="{8F87FAAD-FF05-4837-BC47-6259AC994841}" dt="2023-11-02T13:26:23.437" v="6" actId="21"/>
      <pc:docMkLst>
        <pc:docMk/>
      </pc:docMkLst>
      <pc:sldChg chg="addSp delSp modSp mod">
        <pc:chgData name="Maxbao" userId="60f87d71-f48e-426d-9a55-4766703778a1" providerId="ADAL" clId="{8F87FAAD-FF05-4837-BC47-6259AC994841}" dt="2023-11-02T13:26:23.437" v="6" actId="21"/>
        <pc:sldMkLst>
          <pc:docMk/>
          <pc:sldMk cId="0" sldId="446"/>
        </pc:sldMkLst>
        <pc:graphicFrameChg chg="add del mod modGraphic">
          <ac:chgData name="Maxbao" userId="60f87d71-f48e-426d-9a55-4766703778a1" providerId="ADAL" clId="{8F87FAAD-FF05-4837-BC47-6259AC994841}" dt="2023-11-02T13:26:23.437" v="6" actId="21"/>
          <ac:graphicFrameMkLst>
            <pc:docMk/>
            <pc:sldMk cId="0" sldId="446"/>
            <ac:graphicFrameMk id="6"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25BC71A4-A2A7-45E9-A433-FF74647C2D44}" type="slidenum">
              <a:rPr lang="zh-CN" altLang="en-US"/>
              <a:pPr>
                <a:defRPr/>
              </a:pPr>
              <a:t>‹#›</a:t>
            </a:fld>
            <a:endParaRPr lang="en-US" altLang="zh-CN"/>
          </a:p>
        </p:txBody>
      </p:sp>
    </p:spTree>
    <p:extLst>
      <p:ext uri="{BB962C8B-B14F-4D97-AF65-F5344CB8AC3E}">
        <p14:creationId xmlns:p14="http://schemas.microsoft.com/office/powerpoint/2010/main" val="83723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88068"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DA921A2C-E251-45B7-B355-1A85FCE4F2EE}" type="slidenum">
              <a:rPr lang="zh-CN" altLang="en-US"/>
              <a:pPr>
                <a:defRPr/>
              </a:pPr>
              <a:t>‹#›</a:t>
            </a:fld>
            <a:endParaRPr lang="en-US" altLang="zh-CN"/>
          </a:p>
        </p:txBody>
      </p:sp>
    </p:spTree>
    <p:extLst>
      <p:ext uri="{BB962C8B-B14F-4D97-AF65-F5344CB8AC3E}">
        <p14:creationId xmlns:p14="http://schemas.microsoft.com/office/powerpoint/2010/main" val="11012867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mn-ea"/>
                <a:cs typeface="+mn-cs"/>
              </a:rPr>
              <a:t>人工智能领域语言：具有符号处理和逻辑推理能力的计算机程序设计语言。能够用它来编写程序求解非数值计算、知识处理、推理、规划、决策等具有智能的各种复杂问题。</a:t>
            </a:r>
            <a:endParaRPr lang="zh-CN" altLang="en-US" dirty="0"/>
          </a:p>
        </p:txBody>
      </p:sp>
      <p:sp>
        <p:nvSpPr>
          <p:cNvPr id="4" name="灯片编号占位符 3"/>
          <p:cNvSpPr>
            <a:spLocks noGrp="1"/>
          </p:cNvSpPr>
          <p:nvPr>
            <p:ph type="sldNum" sz="quarter" idx="10"/>
          </p:nvPr>
        </p:nvSpPr>
        <p:spPr/>
        <p:txBody>
          <a:bodyPr/>
          <a:lstStyle/>
          <a:p>
            <a:pPr>
              <a:defRPr/>
            </a:pPr>
            <a:fld id="{DA921A2C-E251-45B7-B355-1A85FCE4F2EE}" type="slidenum">
              <a:rPr lang="zh-CN" altLang="en-US" smtClean="0"/>
              <a:pPr>
                <a:defRPr/>
              </a:pPr>
              <a:t>45</a:t>
            </a:fld>
            <a:endParaRPr lang="en-US" altLang="zh-CN"/>
          </a:p>
        </p:txBody>
      </p:sp>
    </p:spTree>
    <p:extLst>
      <p:ext uri="{BB962C8B-B14F-4D97-AF65-F5344CB8AC3E}">
        <p14:creationId xmlns:p14="http://schemas.microsoft.com/office/powerpoint/2010/main" val="1154235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w="9525">
            <a:noFill/>
            <a:miter lim="800000"/>
            <a:headEnd/>
            <a:tailEnd/>
          </a:ln>
          <a:effectLst/>
        </p:spPr>
        <p:txBody>
          <a:bodyPr>
            <a:spAutoFit/>
          </a:bodyPr>
          <a:lstStyle/>
          <a:p>
            <a:pPr>
              <a:defRPr/>
            </a:pPr>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defRPr>
            </a:lvl1pPr>
          </a:lstStyle>
          <a:p>
            <a:pPr>
              <a:defRPr/>
            </a:pPr>
            <a:fld id="{D3BADB0D-F94D-4E5F-BD50-E16D7DBF09CD}" type="datetime1">
              <a:rPr lang="zh-CN" altLang="en-US"/>
              <a:pPr>
                <a:defRPr/>
              </a:pPr>
              <a:t>2023/11/2</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65C5477E-A1ED-4F30-92F9-D0527DC2F485}"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9F608003-4D98-4AE3-B422-406400BE6297}"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37DFFAB7-33BB-48CB-99A6-AEEABE60CB2A}"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D4E23646-7E60-43E7-B19A-74B47B7C2997}"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70019637-0325-4062-A19E-E1116B2360D8}"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cxnSp>
        <p:nvCxnSpPr>
          <p:cNvPr id="4" name="直接连接符 3"/>
          <p:cNvCxnSpPr/>
          <p:nvPr userDrawn="1"/>
        </p:nvCxnSpPr>
        <p:spPr>
          <a:xfrm rot="10800000">
            <a:off x="428625" y="1214438"/>
            <a:ext cx="828675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a:solidFill>
                  <a:schemeClr val="accent1">
                    <a:lumMod val="50000"/>
                  </a:schemeClr>
                </a:solidFill>
              </a:defRPr>
            </a:lvl1pPr>
          </a:lstStyle>
          <a:p>
            <a:r>
              <a:rPr lang="zh-CN" altLang="en-US" dirty="0"/>
              <a:t>单击此处编辑母版标题样式</a:t>
            </a:r>
          </a:p>
        </p:txBody>
      </p:sp>
      <p:sp>
        <p:nvSpPr>
          <p:cNvPr id="6" name="内容占位符 2"/>
          <p:cNvSpPr>
            <a:spLocks noGrp="1"/>
          </p:cNvSpPr>
          <p:nvPr>
            <p:ph idx="1"/>
          </p:nvPr>
        </p:nvSpPr>
        <p:spPr>
          <a:xfrm>
            <a:off x="457200" y="1447800"/>
            <a:ext cx="8229600" cy="4800600"/>
          </a:xfrm>
        </p:spPr>
        <p:txBody>
          <a:bodyPr/>
          <a:lstStyle>
            <a:lvl1pPr>
              <a:lnSpc>
                <a:spcPct val="120000"/>
              </a:lnSpc>
              <a:defRPr sz="2400" b="1" i="0">
                <a:latin typeface="宋体" pitchFamily="2" charset="-122"/>
                <a:ea typeface="宋体" pitchFamily="2" charset="-122"/>
              </a:defRPr>
            </a:lvl1pPr>
            <a:lvl2pPr>
              <a:lnSpc>
                <a:spcPct val="120000"/>
              </a:lnSpc>
              <a:defRPr sz="2000">
                <a:latin typeface="宋体" pitchFamily="2" charset="-122"/>
                <a:ea typeface="宋体" pitchFamily="2" charset="-122"/>
              </a:defRPr>
            </a:lvl2pPr>
            <a:lvl3pPr>
              <a:lnSpc>
                <a:spcPct val="120000"/>
              </a:lnSpc>
              <a:defRPr>
                <a:latin typeface="宋体" pitchFamily="2" charset="-122"/>
                <a:ea typeface="宋体" pitchFamily="2" charset="-122"/>
              </a:defRPr>
            </a:lvl3pPr>
            <a:lvl4pPr>
              <a:lnSpc>
                <a:spcPct val="120000"/>
              </a:lnSpc>
              <a:defRPr>
                <a:latin typeface="宋体" pitchFamily="2" charset="-122"/>
                <a:ea typeface="宋体" pitchFamily="2" charset="-122"/>
              </a:defRPr>
            </a:lvl4pPr>
            <a:lvl5pPr>
              <a:lnSpc>
                <a:spcPct val="120000"/>
              </a:lnSpc>
              <a:defRPr>
                <a:latin typeface="宋体" pitchFamily="2" charset="-122"/>
                <a:ea typeface="宋体" pitchFamily="2" charset="-122"/>
              </a:defRPr>
            </a:lvl5pPr>
          </a:lstStyle>
          <a:p>
            <a:pPr lvl="0"/>
            <a:r>
              <a:rPr lang="zh-CN" altLang="en-US" dirty="0"/>
              <a:t>单击此处编辑母版文本样式</a:t>
            </a:r>
            <a:endParaRPr lang="en-US" altLang="zh-CN" dirty="0"/>
          </a:p>
          <a:p>
            <a:pPr lvl="1"/>
            <a:endParaRPr lang="zh-CN" altLang="en-US" dirty="0"/>
          </a:p>
        </p:txBody>
      </p:sp>
      <p:sp>
        <p:nvSpPr>
          <p:cNvPr id="5" name="页脚占位符 3"/>
          <p:cNvSpPr>
            <a:spLocks noGrp="1"/>
          </p:cNvSpPr>
          <p:nvPr>
            <p:ph type="ftr" sz="quarter" idx="10"/>
          </p:nvPr>
        </p:nvSpPr>
        <p:spPr>
          <a:xfrm>
            <a:off x="3124200" y="6400800"/>
            <a:ext cx="2895600" cy="320675"/>
          </a:xfrm>
          <a:prstGeom prst="rect">
            <a:avLst/>
          </a:prstGeom>
        </p:spPr>
        <p:txBody>
          <a:bodyPr/>
          <a:lstStyle>
            <a:lvl1pPr>
              <a:defRPr/>
            </a:lvl1pPr>
          </a:lstStyle>
          <a:p>
            <a:pPr>
              <a:defRPr/>
            </a:pPr>
            <a:endParaRPr lang="en-US" altLang="zh-CN"/>
          </a:p>
        </p:txBody>
      </p:sp>
      <p:sp>
        <p:nvSpPr>
          <p:cNvPr id="7" name="灯片编号占位符 4"/>
          <p:cNvSpPr>
            <a:spLocks noGrp="1"/>
          </p:cNvSpPr>
          <p:nvPr>
            <p:ph type="sldNum" sz="quarter" idx="11"/>
          </p:nvPr>
        </p:nvSpPr>
        <p:spPr/>
        <p:txBody>
          <a:bodyPr/>
          <a:lstStyle>
            <a:lvl1pPr>
              <a:defRPr/>
            </a:lvl1pPr>
          </a:lstStyle>
          <a:p>
            <a:pPr>
              <a:defRPr/>
            </a:pPr>
            <a:fld id="{B06D0067-4173-4CA4-A1E4-D61F9F3461DE}"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 绪论">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ackgroundRemoval t="10000" b="90000" l="10000" r="90000"/>
                    </a14:imgEffect>
                  </a14:imgLayer>
                </a14:imgProps>
              </a:ext>
            </a:extLst>
          </a:blip>
          <a:srcRect l="23230" t="23230" r="23422" b="23422"/>
          <a:stretch>
            <a:fillRect/>
          </a:stretch>
        </p:blipFill>
        <p:spPr>
          <a:xfrm>
            <a:off x="22566" y="-31726"/>
            <a:ext cx="1176765" cy="1145082"/>
          </a:xfrm>
          <a:prstGeom prst="rect">
            <a:avLst/>
          </a:prstGeom>
        </p:spPr>
      </p:pic>
      <p:pic>
        <p:nvPicPr>
          <p:cNvPr id="12" name="图片 11"/>
          <p:cNvPicPr>
            <a:picLocks noChangeAspect="1"/>
          </p:cNvPicPr>
          <p:nvPr userDrawn="1"/>
        </p:nvPicPr>
        <p:blipFill rotWithShape="1">
          <a:blip r:embed="rId4" cstate="screen">
            <a:duotone>
              <a:schemeClr val="bg2">
                <a:shade val="45000"/>
                <a:satMod val="135000"/>
              </a:schemeClr>
              <a:prstClr val="white"/>
            </a:duotone>
            <a:extLst>
              <a:ext uri="{BEBA8EAE-BF5A-486C-A8C5-ECC9F3942E4B}">
                <a14:imgProps xmlns:a14="http://schemas.microsoft.com/office/drawing/2010/main">
                  <a14:imgLayer r:embed="rId5">
                    <a14:imgEffect>
                      <a14:brightnessContrast bright="20000"/>
                    </a14:imgEffect>
                  </a14:imgLayer>
                </a14:imgProps>
              </a:ext>
            </a:extLst>
          </a:blip>
          <a:srcRect l="-4"/>
          <a:stretch>
            <a:fillRect/>
          </a:stretch>
        </p:blipFill>
        <p:spPr>
          <a:xfrm>
            <a:off x="8238755" y="5646328"/>
            <a:ext cx="738694" cy="996694"/>
          </a:xfrm>
          <a:prstGeom prst="rect">
            <a:avLst/>
          </a:prstGeom>
        </p:spPr>
      </p:pic>
      <p:sp>
        <p:nvSpPr>
          <p:cNvPr id="13" name="文本占位符 17"/>
          <p:cNvSpPr>
            <a:spLocks noGrp="1"/>
          </p:cNvSpPr>
          <p:nvPr>
            <p:ph type="body" sz="quarter" idx="12" hasCustomPrompt="1"/>
          </p:nvPr>
        </p:nvSpPr>
        <p:spPr>
          <a:xfrm>
            <a:off x="1210493" y="727184"/>
            <a:ext cx="1356962" cy="418944"/>
          </a:xfrm>
        </p:spPr>
        <p:txBody>
          <a:bodyPr/>
          <a:lstStyle>
            <a:lvl1pPr marL="0" indent="0">
              <a:buNone/>
              <a:defRPr sz="1400" b="1">
                <a:solidFill>
                  <a:srgbClr val="939AAE"/>
                </a:solidFill>
                <a:latin typeface="微软雅黑" panose="020B0503020204020204" pitchFamily="34" charset="-122"/>
                <a:ea typeface="微软雅黑" panose="020B0503020204020204" pitchFamily="34" charset="-122"/>
              </a:defRPr>
            </a:lvl1pPr>
            <a:lvl2pPr marL="609600" indent="0">
              <a:buNone/>
              <a:defRPr/>
            </a:lvl2pPr>
          </a:lstStyle>
          <a:p>
            <a:pPr lvl="0"/>
            <a:r>
              <a:rPr lang="en-US" altLang="zh-CN" dirty="0"/>
              <a:t>TRANSLATION</a:t>
            </a:r>
            <a:endParaRPr lang="zh-CN" altLang="en-US" dirty="0"/>
          </a:p>
        </p:txBody>
      </p:sp>
      <p:sp>
        <p:nvSpPr>
          <p:cNvPr id="14" name="文本占位符 19"/>
          <p:cNvSpPr>
            <a:spLocks noGrp="1"/>
          </p:cNvSpPr>
          <p:nvPr>
            <p:ph type="body" sz="quarter" idx="13" hasCustomPrompt="1"/>
          </p:nvPr>
        </p:nvSpPr>
        <p:spPr>
          <a:xfrm>
            <a:off x="1210493" y="232716"/>
            <a:ext cx="1405386" cy="584408"/>
          </a:xfrm>
        </p:spPr>
        <p:txBody>
          <a:bodyPr>
            <a:normAutofit/>
          </a:bodyPr>
          <a:lstStyle>
            <a:lvl1pPr marL="0" indent="0">
              <a:buNone/>
              <a:defRPr sz="2670" b="1">
                <a:solidFill>
                  <a:srgbClr val="939AAE"/>
                </a:solidFill>
                <a:latin typeface="微软雅黑" panose="020B0503020204020204" pitchFamily="34" charset="-122"/>
                <a:ea typeface="微软雅黑" panose="020B0503020204020204" pitchFamily="34" charset="-122"/>
              </a:defRPr>
            </a:lvl1pPr>
            <a:lvl2pPr>
              <a:defRPr sz="2670">
                <a:solidFill>
                  <a:srgbClr val="F8D158"/>
                </a:solidFill>
              </a:defRPr>
            </a:lvl2pPr>
          </a:lstStyle>
          <a:p>
            <a:pPr lvl="0"/>
            <a:r>
              <a:rPr lang="zh-CN" altLang="en-US" dirty="0"/>
              <a:t>插入标题</a:t>
            </a:r>
          </a:p>
        </p:txBody>
      </p:sp>
    </p:spTree>
    <p:extLst>
      <p:ext uri="{BB962C8B-B14F-4D97-AF65-F5344CB8AC3E}">
        <p14:creationId xmlns:p14="http://schemas.microsoft.com/office/powerpoint/2010/main" val="324333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成果及应用">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Lst>
          </a:blip>
          <a:srcRect l="-4"/>
          <a:stretch>
            <a:fillRect/>
          </a:stretch>
        </p:blipFill>
        <p:spPr>
          <a:xfrm>
            <a:off x="8238755" y="5646328"/>
            <a:ext cx="738694" cy="996694"/>
          </a:xfrm>
          <a:prstGeom prst="rect">
            <a:avLst/>
          </a:prstGeom>
        </p:spPr>
      </p:pic>
      <p:sp>
        <p:nvSpPr>
          <p:cNvPr id="18" name="文本占位符 17"/>
          <p:cNvSpPr>
            <a:spLocks noGrp="1"/>
          </p:cNvSpPr>
          <p:nvPr>
            <p:ph type="body" sz="quarter" idx="12" hasCustomPrompt="1"/>
          </p:nvPr>
        </p:nvSpPr>
        <p:spPr>
          <a:xfrm>
            <a:off x="1210493" y="727184"/>
            <a:ext cx="1356962" cy="418944"/>
          </a:xfrm>
        </p:spPr>
        <p:txBody>
          <a:bodyPr/>
          <a:lstStyle>
            <a:lvl1pPr marL="0" indent="0">
              <a:buNone/>
              <a:defRPr sz="1400" b="1">
                <a:solidFill>
                  <a:srgbClr val="F57365"/>
                </a:solidFill>
                <a:latin typeface="微软雅黑" panose="020B0503020204020204" pitchFamily="34" charset="-122"/>
                <a:ea typeface="微软雅黑" panose="020B0503020204020204" pitchFamily="34" charset="-122"/>
              </a:defRPr>
            </a:lvl1pPr>
            <a:lvl2pPr marL="609600" indent="0">
              <a:buNone/>
              <a:defRPr/>
            </a:lvl2pPr>
          </a:lstStyle>
          <a:p>
            <a:pPr lvl="0"/>
            <a:r>
              <a:rPr lang="en-US" altLang="zh-CN" dirty="0"/>
              <a:t>TRANSLATION</a:t>
            </a:r>
            <a:endParaRPr lang="zh-CN" altLang="en-US" dirty="0"/>
          </a:p>
        </p:txBody>
      </p:sp>
      <p:sp>
        <p:nvSpPr>
          <p:cNvPr id="20" name="文本占位符 19"/>
          <p:cNvSpPr>
            <a:spLocks noGrp="1"/>
          </p:cNvSpPr>
          <p:nvPr>
            <p:ph type="body" sz="quarter" idx="13" hasCustomPrompt="1"/>
          </p:nvPr>
        </p:nvSpPr>
        <p:spPr>
          <a:xfrm>
            <a:off x="1210493" y="232716"/>
            <a:ext cx="1405386" cy="584408"/>
          </a:xfrm>
        </p:spPr>
        <p:txBody>
          <a:bodyPr>
            <a:normAutofit/>
          </a:bodyPr>
          <a:lstStyle>
            <a:lvl1pPr marL="0" indent="0">
              <a:buNone/>
              <a:defRPr sz="2670" b="1">
                <a:solidFill>
                  <a:srgbClr val="F57365"/>
                </a:solidFill>
                <a:latin typeface="微软雅黑" panose="020B0503020204020204" pitchFamily="34" charset="-122"/>
                <a:ea typeface="微软雅黑" panose="020B0503020204020204" pitchFamily="34" charset="-122"/>
              </a:defRPr>
            </a:lvl1pPr>
            <a:lvl2pPr>
              <a:defRPr sz="2670">
                <a:solidFill>
                  <a:srgbClr val="F8D158"/>
                </a:solidFill>
              </a:defRPr>
            </a:lvl2pPr>
          </a:lstStyle>
          <a:p>
            <a:pPr lvl="0"/>
            <a:r>
              <a:rPr lang="zh-CN" altLang="en-US" dirty="0"/>
              <a:t>插入标题</a:t>
            </a:r>
          </a:p>
        </p:txBody>
      </p:sp>
      <p:pic>
        <p:nvPicPr>
          <p:cNvPr id="7" name="图片 6"/>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ackgroundRemoval t="0" b="100000" l="0" r="100000"/>
                    </a14:imgEffect>
                  </a14:imgLayer>
                </a14:imgProps>
              </a:ext>
            </a:extLst>
          </a:blip>
          <a:srcRect/>
          <a:stretch>
            <a:fillRect/>
          </a:stretch>
        </p:blipFill>
        <p:spPr>
          <a:xfrm>
            <a:off x="237219" y="105463"/>
            <a:ext cx="924850" cy="1027611"/>
          </a:xfrm>
          <a:prstGeom prst="rect">
            <a:avLst/>
          </a:prstGeom>
        </p:spPr>
      </p:pic>
    </p:spTree>
    <p:extLst>
      <p:ext uri="{BB962C8B-B14F-4D97-AF65-F5344CB8AC3E}">
        <p14:creationId xmlns:p14="http://schemas.microsoft.com/office/powerpoint/2010/main" val="416393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5639121D-C4A1-4300-B4BB-6A09E1F35E0A}"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11430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7681E531-8330-4172-AF22-BF5593E6105F}"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85E48046-5C4E-4205-A243-335696E81EAE}"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fld id="{5E3D413A-842E-4AAB-A2AC-95C798EAF901}"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fld id="{B51B39B2-A9E2-41A8-A64F-05329FAB7907}"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DEC586B-313B-4BB3-8697-8738BE15A901}"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6BF0EAFE-FE64-4F52-894C-92F902F38A25}"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sz="1600">
              <a:ea typeface="+mn-ea"/>
            </a:endParaRPr>
          </a:p>
        </p:txBody>
      </p:sp>
      <p:sp>
        <p:nvSpPr>
          <p:cNvPr id="1028" name="Rectangle 3"/>
          <p:cNvSpPr>
            <a:spLocks noGrp="1" noChangeArrowheads="1"/>
          </p:cNvSpPr>
          <p:nvPr>
            <p:ph type="body" idx="1"/>
          </p:nvPr>
        </p:nvSpPr>
        <p:spPr bwMode="auto">
          <a:xfrm>
            <a:off x="457200" y="1371600"/>
            <a:ext cx="8229600" cy="509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B21A901C-3A16-4C99-BE48-C6782943F91C}" type="slidenum">
              <a:rPr lang="zh-CN" altLang="en-US"/>
              <a:pPr>
                <a:defRPr/>
              </a:pPr>
              <a:t>‹#›</a:t>
            </a:fld>
            <a:endParaRPr lang="en-US" altLang="zh-CN"/>
          </a:p>
        </p:txBody>
      </p:sp>
      <p:sp>
        <p:nvSpPr>
          <p:cNvPr id="2" name="Rectangle 2"/>
          <p:cNvSpPr>
            <a:spLocks noGrp="1" noChangeArrowheads="1"/>
          </p:cNvSpPr>
          <p:nvPr>
            <p:ph type="title"/>
          </p:nvPr>
        </p:nvSpPr>
        <p:spPr bwMode="white">
          <a:xfrm>
            <a:off x="838200" y="533400"/>
            <a:ext cx="73914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880" r:id="rId1"/>
    <p:sldLayoutId id="2147483869" r:id="rId2"/>
    <p:sldLayoutId id="2147483881"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2" r:id="rId14"/>
    <p:sldLayoutId id="2147483884" r:id="rId15"/>
    <p:sldLayoutId id="2147483885" r:id="rId16"/>
  </p:sldLayoutIdLst>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9.e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8.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slideLayout" Target="../slideLayouts/slideLayout15.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37.jpeg"/><Relationship Id="rId2" Type="http://schemas.openxmlformats.org/officeDocument/2006/relationships/tags" Target="../tags/tag17.xml"/><Relationship Id="rId16" Type="http://schemas.openxmlformats.org/officeDocument/2006/relationships/hyperlink" Target="https://baike.baidu.com/item/%E4%B8%AD%E9%97%B4%E4%BB%A3%E7%A0%81" TargetMode="Externa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hyperlink" Target="https://baike.baidu.com/item/%E7%BC%96%E8%AF%91%E5%99%A8" TargetMode="Externa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hyperlink" Target="https://baike.baidu.com/item/%E7%BC%96%E8%AF%91%E5%99%A8/885306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hyperlink" Target="res/scratch.mp4" TargetMode="Externa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8.png"/><Relationship Id="rId2" Type="http://schemas.openxmlformats.org/officeDocument/2006/relationships/tags" Target="../tags/tag2.xml"/><Relationship Id="rId16" Type="http://schemas.openxmlformats.org/officeDocument/2006/relationships/slideLayout" Target="../slideLayouts/slideLayout16.xml"/><Relationship Id="rId20"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a:solidFill>
                  <a:srgbClr val="000000"/>
                </a:solidFill>
              </a:rPr>
              <a:t>第</a:t>
            </a:r>
            <a:r>
              <a:rPr lang="en-US" altLang="zh-CN">
                <a:solidFill>
                  <a:srgbClr val="000000"/>
                </a:solidFill>
                <a:latin typeface="Times New Roman" pitchFamily="18" charset="0"/>
              </a:rPr>
              <a:t>1</a:t>
            </a:r>
            <a:r>
              <a:rPr lang="zh-CN" altLang="en-US">
                <a:solidFill>
                  <a:srgbClr val="000000"/>
                </a:solidFill>
              </a:rPr>
              <a:t>章 引论</a:t>
            </a:r>
            <a:endParaRPr lang="en-US" altLang="zh-CN">
              <a:solidFill>
                <a:srgbClr val="000000"/>
              </a:solidFill>
            </a:endParaRPr>
          </a:p>
        </p:txBody>
      </p:sp>
      <p:sp>
        <p:nvSpPr>
          <p:cNvPr id="5123" name="Rectangle 3"/>
          <p:cNvSpPr>
            <a:spLocks noGrp="1" noChangeArrowheads="1"/>
          </p:cNvSpPr>
          <p:nvPr>
            <p:ph type="subTitle" idx="1"/>
          </p:nvPr>
        </p:nvSpPr>
        <p:spPr>
          <a:xfrm>
            <a:off x="1600200" y="5181600"/>
            <a:ext cx="5715000" cy="533400"/>
          </a:xfrm>
        </p:spPr>
        <p:txBody>
          <a:bodyPr/>
          <a:lstStyle/>
          <a:p>
            <a:pPr eaLnBrk="1" hangingPunct="1"/>
            <a:r>
              <a:rPr lang="zh-CN" altLang="en-US" sz="2000" dirty="0"/>
              <a:t>西北大学信息学院计算机科学系 付丽娜</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a:t>编译</a:t>
            </a:r>
            <a:r>
              <a:rPr lang="en-US" altLang="zh-CN" i="1">
                <a:latin typeface="Times New Roman" pitchFamily="18" charset="0"/>
                <a:cs typeface="Times New Roman" pitchFamily="18" charset="0"/>
              </a:rPr>
              <a:t>vs.</a:t>
            </a:r>
            <a:r>
              <a:rPr lang="zh-CN" altLang="en-US"/>
              <a:t>解释</a:t>
            </a:r>
          </a:p>
        </p:txBody>
      </p:sp>
      <p:grpSp>
        <p:nvGrpSpPr>
          <p:cNvPr id="8" name="Group 14"/>
          <p:cNvGrpSpPr>
            <a:grpSpLocks/>
          </p:cNvGrpSpPr>
          <p:nvPr/>
        </p:nvGrpSpPr>
        <p:grpSpPr bwMode="auto">
          <a:xfrm>
            <a:off x="1198563" y="4292600"/>
            <a:ext cx="6397625" cy="1831975"/>
            <a:chOff x="528" y="2640"/>
            <a:chExt cx="4608" cy="1536"/>
          </a:xfrm>
        </p:grpSpPr>
        <p:sp>
          <p:nvSpPr>
            <p:cNvPr id="9" name="Rectangle 15"/>
            <p:cNvSpPr>
              <a:spLocks noChangeArrowheads="1"/>
            </p:cNvSpPr>
            <p:nvPr/>
          </p:nvSpPr>
          <p:spPr bwMode="auto">
            <a:xfrm>
              <a:off x="528" y="2928"/>
              <a:ext cx="1358" cy="336"/>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源程序</a:t>
              </a:r>
            </a:p>
          </p:txBody>
        </p:sp>
        <p:sp>
          <p:nvSpPr>
            <p:cNvPr id="10" name="Rectangle 16"/>
            <p:cNvSpPr>
              <a:spLocks noChangeArrowheads="1"/>
            </p:cNvSpPr>
            <p:nvPr/>
          </p:nvSpPr>
          <p:spPr bwMode="auto">
            <a:xfrm>
              <a:off x="2791" y="2736"/>
              <a:ext cx="754" cy="1296"/>
            </a:xfrm>
            <a:prstGeom prst="rect">
              <a:avLst/>
            </a:prstGeom>
            <a:gradFill rotWithShape="0">
              <a:gsLst>
                <a:gs pos="0">
                  <a:srgbClr val="000066"/>
                </a:gs>
                <a:gs pos="100000">
                  <a:srgbClr val="0033CC"/>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000" b="1">
                  <a:solidFill>
                    <a:srgbClr val="F8F8F8"/>
                  </a:solidFill>
                  <a:effectLst>
                    <a:outerShdw blurRad="38100" dist="38100" dir="2700000" algn="tl">
                      <a:srgbClr val="000000"/>
                    </a:outerShdw>
                  </a:effectLst>
                  <a:latin typeface="Times New Roman" pitchFamily="18" charset="0"/>
                  <a:ea typeface="黑体" pitchFamily="49" charset="-122"/>
                </a:rPr>
                <a:t>解</a:t>
              </a:r>
            </a:p>
            <a:p>
              <a:pPr algn="ctr" eaLnBrk="0" hangingPunct="0"/>
              <a:r>
                <a:rPr kumimoji="1" lang="zh-CN" altLang="en-US" sz="2000" b="1">
                  <a:solidFill>
                    <a:srgbClr val="F8F8F8"/>
                  </a:solidFill>
                  <a:effectLst>
                    <a:outerShdw blurRad="38100" dist="38100" dir="2700000" algn="tl">
                      <a:srgbClr val="000000"/>
                    </a:outerShdw>
                  </a:effectLst>
                  <a:latin typeface="Times New Roman" pitchFamily="18" charset="0"/>
                  <a:ea typeface="黑体" pitchFamily="49" charset="-122"/>
                </a:rPr>
                <a:t>释</a:t>
              </a:r>
            </a:p>
            <a:p>
              <a:pPr algn="ctr" eaLnBrk="0" hangingPunct="0"/>
              <a:r>
                <a:rPr kumimoji="1" lang="zh-CN" altLang="en-US" sz="2000" b="1">
                  <a:solidFill>
                    <a:srgbClr val="F8F8F8"/>
                  </a:solidFill>
                  <a:effectLst>
                    <a:outerShdw blurRad="38100" dist="38100" dir="2700000" algn="tl">
                      <a:srgbClr val="000000"/>
                    </a:outerShdw>
                  </a:effectLst>
                  <a:latin typeface="Times New Roman" pitchFamily="18" charset="0"/>
                  <a:ea typeface="黑体" pitchFamily="49" charset="-122"/>
                </a:rPr>
                <a:t>程</a:t>
              </a:r>
            </a:p>
            <a:p>
              <a:pPr algn="ctr" eaLnBrk="0" hangingPunct="0"/>
              <a:r>
                <a:rPr kumimoji="1" lang="zh-CN" altLang="en-US" sz="2000" b="1">
                  <a:solidFill>
                    <a:srgbClr val="F8F8F8"/>
                  </a:solidFill>
                  <a:effectLst>
                    <a:outerShdw blurRad="38100" dist="38100" dir="2700000" algn="tl">
                      <a:srgbClr val="000000"/>
                    </a:outerShdw>
                  </a:effectLst>
                  <a:latin typeface="Times New Roman" pitchFamily="18" charset="0"/>
                  <a:ea typeface="黑体" pitchFamily="49" charset="-122"/>
                </a:rPr>
                <a:t>序</a:t>
              </a:r>
            </a:p>
          </p:txBody>
        </p:sp>
        <p:sp>
          <p:nvSpPr>
            <p:cNvPr id="11" name="AutoShape 17"/>
            <p:cNvSpPr>
              <a:spLocks noChangeArrowheads="1"/>
            </p:cNvSpPr>
            <p:nvPr/>
          </p:nvSpPr>
          <p:spPr bwMode="auto">
            <a:xfrm>
              <a:off x="3545" y="3264"/>
              <a:ext cx="1159" cy="192"/>
            </a:xfrm>
            <a:prstGeom prst="rightArrow">
              <a:avLst>
                <a:gd name="adj1" fmla="val 50000"/>
                <a:gd name="adj2" fmla="val 150911"/>
              </a:avLst>
            </a:prstGeom>
            <a:gradFill rotWithShape="0">
              <a:gsLst>
                <a:gs pos="0">
                  <a:schemeClr val="tx1">
                    <a:gamma/>
                    <a:shade val="46275"/>
                    <a:invGamma/>
                  </a:schemeClr>
                </a:gs>
                <a:gs pos="100000">
                  <a:schemeClr val="tx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8"/>
            <p:cNvSpPr>
              <a:spLocks noChangeArrowheads="1"/>
            </p:cNvSpPr>
            <p:nvPr/>
          </p:nvSpPr>
          <p:spPr bwMode="auto">
            <a:xfrm>
              <a:off x="1886" y="3600"/>
              <a:ext cx="905" cy="240"/>
            </a:xfrm>
            <a:prstGeom prst="rightArrow">
              <a:avLst>
                <a:gd name="adj1" fmla="val 50000"/>
                <a:gd name="adj2" fmla="val 94271"/>
              </a:avLst>
            </a:prstGeom>
            <a:gradFill rotWithShape="0">
              <a:gsLst>
                <a:gs pos="0">
                  <a:schemeClr val="tx1">
                    <a:gamma/>
                    <a:shade val="46275"/>
                    <a:invGamma/>
                  </a:schemeClr>
                </a:gs>
                <a:gs pos="100000">
                  <a:schemeClr val="tx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9"/>
            <p:cNvSpPr>
              <a:spLocks noChangeArrowheads="1"/>
            </p:cNvSpPr>
            <p:nvPr/>
          </p:nvSpPr>
          <p:spPr bwMode="auto">
            <a:xfrm>
              <a:off x="1886" y="3024"/>
              <a:ext cx="905" cy="192"/>
            </a:xfrm>
            <a:prstGeom prst="rightArrow">
              <a:avLst>
                <a:gd name="adj1" fmla="val 50000"/>
                <a:gd name="adj2" fmla="val 117839"/>
              </a:avLst>
            </a:prstGeom>
            <a:gradFill rotWithShape="0">
              <a:gsLst>
                <a:gs pos="0">
                  <a:schemeClr val="tx1">
                    <a:gamma/>
                    <a:shade val="46275"/>
                    <a:invGamma/>
                  </a:schemeClr>
                </a:gs>
                <a:gs pos="100000">
                  <a:schemeClr val="tx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20"/>
            <p:cNvSpPr>
              <a:spLocks noChangeArrowheads="1"/>
            </p:cNvSpPr>
            <p:nvPr/>
          </p:nvSpPr>
          <p:spPr bwMode="auto">
            <a:xfrm>
              <a:off x="528" y="3552"/>
              <a:ext cx="1358" cy="384"/>
            </a:xfrm>
            <a:prstGeom prst="flowChartProcess">
              <a:avLst/>
            </a:prstGeom>
            <a:gradFill rotWithShape="0">
              <a:gsLst>
                <a:gs pos="0">
                  <a:srgbClr val="663300"/>
                </a:gs>
                <a:gs pos="50000">
                  <a:srgbClr val="BA7C3E"/>
                </a:gs>
                <a:gs pos="100000">
                  <a:srgbClr val="6633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8F8F8"/>
                  </a:solidFill>
                  <a:effectLst>
                    <a:outerShdw blurRad="38100" dist="38100" dir="2700000" algn="tl">
                      <a:srgbClr val="000000"/>
                    </a:outerShdw>
                  </a:effectLst>
                  <a:latin typeface="Times New Roman" pitchFamily="18" charset="0"/>
                  <a:ea typeface="黑体" pitchFamily="49" charset="-122"/>
                </a:rPr>
                <a:t>初始数据</a:t>
              </a:r>
            </a:p>
          </p:txBody>
        </p:sp>
        <p:sp>
          <p:nvSpPr>
            <p:cNvPr id="15" name="Rectangle 21"/>
            <p:cNvSpPr>
              <a:spLocks noChangeArrowheads="1"/>
            </p:cNvSpPr>
            <p:nvPr/>
          </p:nvSpPr>
          <p:spPr bwMode="auto">
            <a:xfrm>
              <a:off x="4704" y="2688"/>
              <a:ext cx="432" cy="1488"/>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计</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算</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结</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果</a:t>
              </a:r>
            </a:p>
          </p:txBody>
        </p:sp>
        <p:sp>
          <p:nvSpPr>
            <p:cNvPr id="16" name="Rectangle 22"/>
            <p:cNvSpPr>
              <a:spLocks noChangeArrowheads="1"/>
            </p:cNvSpPr>
            <p:nvPr/>
          </p:nvSpPr>
          <p:spPr bwMode="auto">
            <a:xfrm>
              <a:off x="2112" y="2640"/>
              <a:ext cx="2208" cy="1488"/>
            </a:xfrm>
            <a:prstGeom prst="rect">
              <a:avLst/>
            </a:prstGeom>
            <a:noFill/>
            <a:ln w="44450">
              <a:solidFill>
                <a:srgbClr val="99CC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26"/>
          <p:cNvGrpSpPr>
            <a:grpSpLocks/>
          </p:cNvGrpSpPr>
          <p:nvPr/>
        </p:nvGrpSpPr>
        <p:grpSpPr bwMode="auto">
          <a:xfrm>
            <a:off x="1595438" y="1700213"/>
            <a:ext cx="6000750" cy="2389187"/>
            <a:chOff x="1005" y="1071"/>
            <a:chExt cx="3780" cy="1505"/>
          </a:xfrm>
        </p:grpSpPr>
        <p:sp>
          <p:nvSpPr>
            <p:cNvPr id="18" name="AutoShape 4"/>
            <p:cNvSpPr>
              <a:spLocks noChangeArrowheads="1"/>
            </p:cNvSpPr>
            <p:nvPr/>
          </p:nvSpPr>
          <p:spPr bwMode="auto">
            <a:xfrm>
              <a:off x="2830" y="1952"/>
              <a:ext cx="413" cy="147"/>
            </a:xfrm>
            <a:prstGeom prst="rightArrow">
              <a:avLst>
                <a:gd name="adj1" fmla="val 50000"/>
                <a:gd name="adj2" fmla="val 70238"/>
              </a:avLst>
            </a:prstGeom>
            <a:gradFill rotWithShape="0">
              <a:gsLst>
                <a:gs pos="0">
                  <a:schemeClr val="tx1">
                    <a:gamma/>
                    <a:shade val="46275"/>
                    <a:invGamma/>
                  </a:schemeClr>
                </a:gs>
                <a:gs pos="100000">
                  <a:schemeClr val="tx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6"/>
            <p:cNvSpPr>
              <a:spLocks noChangeArrowheads="1"/>
            </p:cNvSpPr>
            <p:nvPr/>
          </p:nvSpPr>
          <p:spPr bwMode="auto">
            <a:xfrm>
              <a:off x="1005" y="1548"/>
              <a:ext cx="434" cy="991"/>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源</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程</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序</a:t>
              </a:r>
            </a:p>
          </p:txBody>
        </p:sp>
        <p:sp>
          <p:nvSpPr>
            <p:cNvPr id="20" name="Rectangle 7"/>
            <p:cNvSpPr>
              <a:spLocks noChangeArrowheads="1"/>
            </p:cNvSpPr>
            <p:nvPr/>
          </p:nvSpPr>
          <p:spPr bwMode="auto">
            <a:xfrm>
              <a:off x="2222" y="1626"/>
              <a:ext cx="608" cy="881"/>
            </a:xfrm>
            <a:prstGeom prst="rect">
              <a:avLst/>
            </a:prstGeom>
            <a:gradFill rotWithShape="0">
              <a:gsLst>
                <a:gs pos="0">
                  <a:srgbClr val="000066"/>
                </a:gs>
                <a:gs pos="100000">
                  <a:srgbClr val="0033CC"/>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编</a:t>
              </a:r>
            </a:p>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译</a:t>
              </a:r>
            </a:p>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程</a:t>
              </a:r>
            </a:p>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序</a:t>
              </a:r>
            </a:p>
          </p:txBody>
        </p:sp>
        <p:sp>
          <p:nvSpPr>
            <p:cNvPr id="21" name="AutoShape 8"/>
            <p:cNvSpPr>
              <a:spLocks noChangeArrowheads="1"/>
            </p:cNvSpPr>
            <p:nvPr/>
          </p:nvSpPr>
          <p:spPr bwMode="auto">
            <a:xfrm>
              <a:off x="1439" y="1915"/>
              <a:ext cx="783" cy="147"/>
            </a:xfrm>
            <a:prstGeom prst="rightArrow">
              <a:avLst>
                <a:gd name="adj1" fmla="val 50000"/>
                <a:gd name="adj2" fmla="val 133163"/>
              </a:avLst>
            </a:prstGeom>
            <a:gradFill rotWithShape="0">
              <a:gsLst>
                <a:gs pos="0">
                  <a:schemeClr val="tx1">
                    <a:gamma/>
                    <a:shade val="46275"/>
                    <a:invGamma/>
                  </a:schemeClr>
                </a:gs>
                <a:gs pos="100000">
                  <a:schemeClr val="tx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9"/>
            <p:cNvSpPr>
              <a:spLocks noChangeArrowheads="1"/>
            </p:cNvSpPr>
            <p:nvPr/>
          </p:nvSpPr>
          <p:spPr bwMode="auto">
            <a:xfrm>
              <a:off x="3699" y="1952"/>
              <a:ext cx="695" cy="147"/>
            </a:xfrm>
            <a:prstGeom prst="rightArrow">
              <a:avLst>
                <a:gd name="adj1" fmla="val 50000"/>
                <a:gd name="adj2" fmla="val 118197"/>
              </a:avLst>
            </a:prstGeom>
            <a:gradFill rotWithShape="0">
              <a:gsLst>
                <a:gs pos="0">
                  <a:schemeClr val="tx1">
                    <a:gamma/>
                    <a:shade val="46275"/>
                    <a:invGamma/>
                  </a:schemeClr>
                </a:gs>
                <a:gs pos="100000">
                  <a:schemeClr val="tx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utoShape 10"/>
            <p:cNvSpPr>
              <a:spLocks noChangeArrowheads="1"/>
            </p:cNvSpPr>
            <p:nvPr/>
          </p:nvSpPr>
          <p:spPr bwMode="auto">
            <a:xfrm>
              <a:off x="3351" y="1365"/>
              <a:ext cx="190" cy="257"/>
            </a:xfrm>
            <a:prstGeom prst="downArrow">
              <a:avLst>
                <a:gd name="adj1" fmla="val 50000"/>
                <a:gd name="adj2" fmla="val 33816"/>
              </a:avLst>
            </a:prstGeom>
            <a:gradFill rotWithShape="0">
              <a:gsLst>
                <a:gs pos="0">
                  <a:srgbClr val="B2B2B2"/>
                </a:gs>
                <a:gs pos="100000">
                  <a:schemeClr val="tx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 name="AutoShape 11"/>
            <p:cNvSpPr>
              <a:spLocks noChangeArrowheads="1"/>
            </p:cNvSpPr>
            <p:nvPr/>
          </p:nvSpPr>
          <p:spPr bwMode="auto">
            <a:xfrm>
              <a:off x="2743" y="1071"/>
              <a:ext cx="1434" cy="294"/>
            </a:xfrm>
            <a:prstGeom prst="flowChartProcess">
              <a:avLst/>
            </a:prstGeom>
            <a:gradFill rotWithShape="0">
              <a:gsLst>
                <a:gs pos="0">
                  <a:srgbClr val="663300"/>
                </a:gs>
                <a:gs pos="50000">
                  <a:srgbClr val="BA7C3E"/>
                </a:gs>
                <a:gs pos="100000">
                  <a:srgbClr val="6633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8F8F8"/>
                  </a:solidFill>
                  <a:effectLst>
                    <a:outerShdw blurRad="38100" dist="38100" dir="2700000" algn="tl">
                      <a:srgbClr val="000000"/>
                    </a:outerShdw>
                  </a:effectLst>
                  <a:latin typeface="Times New Roman" pitchFamily="18" charset="0"/>
                  <a:ea typeface="黑体" pitchFamily="49" charset="-122"/>
                </a:rPr>
                <a:t>初始数据</a:t>
              </a:r>
            </a:p>
          </p:txBody>
        </p:sp>
        <p:sp>
          <p:nvSpPr>
            <p:cNvPr id="25" name="Rectangle 12"/>
            <p:cNvSpPr>
              <a:spLocks noChangeArrowheads="1"/>
            </p:cNvSpPr>
            <p:nvPr/>
          </p:nvSpPr>
          <p:spPr bwMode="auto">
            <a:xfrm>
              <a:off x="4394" y="1548"/>
              <a:ext cx="391" cy="991"/>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计</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算</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结</a:t>
              </a:r>
            </a:p>
            <a:p>
              <a:pPr algn="ctr"/>
              <a:r>
                <a:rPr kumimoji="1" lang="zh-CN" altLang="en-US" sz="2000" b="1">
                  <a:solidFill>
                    <a:srgbClr val="28008C"/>
                  </a:solidFill>
                  <a:effectLst>
                    <a:outerShdw blurRad="38100" dist="38100" dir="2700000" algn="tl">
                      <a:srgbClr val="000000"/>
                    </a:outerShdw>
                  </a:effectLst>
                  <a:latin typeface="Times New Roman" pitchFamily="18" charset="0"/>
                  <a:ea typeface="黑体" pitchFamily="49" charset="-122"/>
                </a:rPr>
                <a:t>果</a:t>
              </a:r>
            </a:p>
          </p:txBody>
        </p:sp>
        <p:sp>
          <p:nvSpPr>
            <p:cNvPr id="26" name="Rectangle 13"/>
            <p:cNvSpPr>
              <a:spLocks noChangeArrowheads="1"/>
            </p:cNvSpPr>
            <p:nvPr/>
          </p:nvSpPr>
          <p:spPr bwMode="auto">
            <a:xfrm>
              <a:off x="1917" y="1511"/>
              <a:ext cx="1999" cy="1065"/>
            </a:xfrm>
            <a:prstGeom prst="rect">
              <a:avLst/>
            </a:prstGeom>
            <a:noFill/>
            <a:ln w="44450">
              <a:solidFill>
                <a:srgbClr val="99CC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25"/>
            <p:cNvSpPr>
              <a:spLocks noChangeArrowheads="1"/>
            </p:cNvSpPr>
            <p:nvPr/>
          </p:nvSpPr>
          <p:spPr bwMode="auto">
            <a:xfrm>
              <a:off x="3243" y="1616"/>
              <a:ext cx="454" cy="880"/>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目</a:t>
              </a:r>
            </a:p>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标</a:t>
              </a:r>
            </a:p>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代</a:t>
              </a:r>
            </a:p>
            <a:p>
              <a:pPr algn="ctr" eaLnBrk="0" hangingPunct="0"/>
              <a:r>
                <a:rPr kumimoji="1" lang="zh-CN" altLang="en-US" sz="2000" b="1">
                  <a:solidFill>
                    <a:srgbClr val="F8F8F8"/>
                  </a:solidFill>
                  <a:effectLst>
                    <a:outerShdw blurRad="38100" dist="38100" dir="2700000" algn="tl">
                      <a:srgbClr val="000000"/>
                    </a:outerShdw>
                  </a:effectLst>
                  <a:latin typeface="黑体" pitchFamily="49" charset="-122"/>
                  <a:ea typeface="黑体" pitchFamily="49" charset="-122"/>
                </a:rPr>
                <a:t>码</a:t>
              </a:r>
            </a:p>
          </p:txBody>
        </p:sp>
      </p:grpSp>
    </p:spTree>
    <p:extLst>
      <p:ext uri="{BB962C8B-B14F-4D97-AF65-F5344CB8AC3E}">
        <p14:creationId xmlns:p14="http://schemas.microsoft.com/office/powerpoint/2010/main" val="208251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dirty="0"/>
              <a:t>混合编译器（编译</a:t>
            </a:r>
            <a:r>
              <a:rPr lang="en-US" altLang="zh-CN" i="1" dirty="0">
                <a:latin typeface="Times New Roman" pitchFamily="18" charset="0"/>
                <a:cs typeface="Times New Roman" pitchFamily="18" charset="0"/>
              </a:rPr>
              <a:t>vs.</a:t>
            </a:r>
            <a:r>
              <a:rPr lang="zh-CN" altLang="en-US" dirty="0"/>
              <a:t>解释）</a:t>
            </a:r>
          </a:p>
        </p:txBody>
      </p:sp>
      <p:sp>
        <p:nvSpPr>
          <p:cNvPr id="12291" name="内容占位符 2"/>
          <p:cNvSpPr>
            <a:spLocks noGrp="1"/>
          </p:cNvSpPr>
          <p:nvPr>
            <p:ph idx="1"/>
          </p:nvPr>
        </p:nvSpPr>
        <p:spPr>
          <a:xfrm>
            <a:off x="457200" y="1371600"/>
            <a:ext cx="8229600" cy="5029200"/>
          </a:xfrm>
        </p:spPr>
        <p:txBody>
          <a:bodyPr/>
          <a:lstStyle/>
          <a:p>
            <a:pPr>
              <a:lnSpc>
                <a:spcPct val="130000"/>
              </a:lnSpc>
              <a:defRPr/>
            </a:pPr>
            <a:r>
              <a:rPr lang="zh-CN" altLang="en-US" dirty="0"/>
              <a:t>混合编译器</a:t>
            </a:r>
            <a:endParaRPr lang="en-US" altLang="zh-CN" dirty="0"/>
          </a:p>
          <a:p>
            <a:pPr lvl="1">
              <a:lnSpc>
                <a:spcPct val="130000"/>
              </a:lnSpc>
              <a:defRPr/>
            </a:pPr>
            <a:r>
              <a:rPr lang="en-US" altLang="zh-CN" dirty="0"/>
              <a:t>Java</a:t>
            </a:r>
            <a:r>
              <a:rPr lang="zh-CN" altLang="en-US" dirty="0"/>
              <a:t>语言处理器结合了编译和解释过程。</a:t>
            </a:r>
            <a:endParaRPr lang="en-US" altLang="zh-CN" dirty="0"/>
          </a:p>
          <a:p>
            <a:pPr lvl="1">
              <a:lnSpc>
                <a:spcPct val="130000"/>
              </a:lnSpc>
              <a:defRPr/>
            </a:pPr>
            <a:r>
              <a:rPr lang="en-US" altLang="zh-CN" dirty="0"/>
              <a:t>Java</a:t>
            </a:r>
            <a:r>
              <a:rPr lang="zh-CN" altLang="en-US" dirty="0"/>
              <a:t>源程序首先被编译成一种称为字节码（</a:t>
            </a:r>
            <a:r>
              <a:rPr lang="en-US" altLang="zh-CN" i="1" dirty="0" err="1"/>
              <a:t>bytecode</a:t>
            </a:r>
            <a:r>
              <a:rPr lang="zh-CN" altLang="en-US" dirty="0"/>
              <a:t>）的中间表示形式；然后由虚拟机对得到的字节码加以解释执行。</a:t>
            </a:r>
            <a:endParaRPr lang="en-US" altLang="zh-CN" dirty="0"/>
          </a:p>
        </p:txBody>
      </p:sp>
      <p:sp>
        <p:nvSpPr>
          <p:cNvPr id="5" name="灯片编号占位符 4"/>
          <p:cNvSpPr>
            <a:spLocks noGrp="1"/>
          </p:cNvSpPr>
          <p:nvPr>
            <p:ph type="sldNum" sz="quarter" idx="10"/>
          </p:nvPr>
        </p:nvSpPr>
        <p:spPr/>
        <p:txBody>
          <a:bodyPr/>
          <a:lstStyle/>
          <a:p>
            <a:pPr>
              <a:defRPr/>
            </a:pPr>
            <a:fld id="{7DF9DCB5-7811-4A78-A561-DBD9AE49ED8F}" type="slidenum">
              <a:rPr lang="zh-CN" altLang="en-US" smtClean="0"/>
              <a:pPr>
                <a:defRPr/>
              </a:pPr>
              <a:t>11</a:t>
            </a:fld>
            <a:endParaRPr lang="en-US" altLang="zh-CN"/>
          </a:p>
        </p:txBody>
      </p:sp>
      <p:grpSp>
        <p:nvGrpSpPr>
          <p:cNvPr id="8" name="Group 3"/>
          <p:cNvGrpSpPr>
            <a:grpSpLocks/>
          </p:cNvGrpSpPr>
          <p:nvPr/>
        </p:nvGrpSpPr>
        <p:grpSpPr bwMode="auto">
          <a:xfrm>
            <a:off x="1306513" y="3505200"/>
            <a:ext cx="6008687" cy="3173413"/>
            <a:chOff x="348" y="1349"/>
            <a:chExt cx="4573" cy="2941"/>
          </a:xfrm>
        </p:grpSpPr>
        <p:graphicFrame>
          <p:nvGraphicFramePr>
            <p:cNvPr id="9" name="Object 4"/>
            <p:cNvGraphicFramePr>
              <a:graphicFrameLocks noChangeAspect="1"/>
            </p:cNvGraphicFramePr>
            <p:nvPr/>
          </p:nvGraphicFramePr>
          <p:xfrm>
            <a:off x="2020" y="2704"/>
            <a:ext cx="2901" cy="1586"/>
          </p:xfrm>
          <a:graphic>
            <a:graphicData uri="http://schemas.openxmlformats.org/presentationml/2006/ole">
              <mc:AlternateContent xmlns:mc="http://schemas.openxmlformats.org/markup-compatibility/2006">
                <mc:Choice xmlns:v="urn:schemas-microsoft-com:vml" Requires="v">
                  <p:oleObj r:id="rId2" imgW="4236480" imgH="4449240" progId="">
                    <p:embed/>
                  </p:oleObj>
                </mc:Choice>
                <mc:Fallback>
                  <p:oleObj r:id="rId2" imgW="4236480" imgH="4449240" progId="">
                    <p:embed/>
                    <p:pic>
                      <p:nvPicPr>
                        <p:cNvPr id="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 y="2704"/>
                          <a:ext cx="2901" cy="1586"/>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noChangeAspect="1"/>
            </p:cNvGraphicFramePr>
            <p:nvPr/>
          </p:nvGraphicFramePr>
          <p:xfrm>
            <a:off x="1066" y="2886"/>
            <a:ext cx="705" cy="675"/>
          </p:xfrm>
          <a:graphic>
            <a:graphicData uri="http://schemas.openxmlformats.org/presentationml/2006/ole">
              <mc:AlternateContent xmlns:mc="http://schemas.openxmlformats.org/markup-compatibility/2006">
                <mc:Choice xmlns:v="urn:schemas-microsoft-com:vml" Requires="v">
                  <p:oleObj r:id="rId4" imgW="962640" imgH="1455120" progId="">
                    <p:embed/>
                  </p:oleObj>
                </mc:Choice>
                <mc:Fallback>
                  <p:oleObj r:id="rId4" imgW="962640" imgH="1455120" progId="">
                    <p:embed/>
                    <p:pic>
                      <p:nvPicPr>
                        <p:cNvPr id="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2886"/>
                          <a:ext cx="705" cy="67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p:cNvGraphicFramePr>
              <a:graphicFrameLocks noChangeAspect="1"/>
            </p:cNvGraphicFramePr>
            <p:nvPr/>
          </p:nvGraphicFramePr>
          <p:xfrm>
            <a:off x="348" y="1349"/>
            <a:ext cx="4519" cy="1276"/>
          </p:xfrm>
          <a:graphic>
            <a:graphicData uri="http://schemas.openxmlformats.org/presentationml/2006/ole">
              <mc:AlternateContent xmlns:mc="http://schemas.openxmlformats.org/markup-compatibility/2006">
                <mc:Choice xmlns:v="urn:schemas-microsoft-com:vml" Requires="v">
                  <p:oleObj name="Visio" r:id="rId6" imgW="6562741" imgH="1859033" progId="Visio.Drawing.11">
                    <p:embed/>
                  </p:oleObj>
                </mc:Choice>
                <mc:Fallback>
                  <p:oleObj name="Visio" r:id="rId6" imgW="6562741" imgH="1859033" progId="Visio.Drawing.11">
                    <p:embed/>
                    <p:pic>
                      <p:nvPicPr>
                        <p:cNvPr id="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 y="1349"/>
                          <a:ext cx="4519" cy="1276"/>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7"/>
            <p:cNvSpPr>
              <a:spLocks noChangeShapeType="1"/>
            </p:cNvSpPr>
            <p:nvPr/>
          </p:nvSpPr>
          <p:spPr bwMode="auto">
            <a:xfrm>
              <a:off x="3334" y="2523"/>
              <a:ext cx="226" cy="181"/>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8"/>
            <p:cNvSpPr>
              <a:spLocks noChangeShapeType="1"/>
            </p:cNvSpPr>
            <p:nvPr/>
          </p:nvSpPr>
          <p:spPr bwMode="auto">
            <a:xfrm>
              <a:off x="1383" y="2115"/>
              <a:ext cx="0" cy="771"/>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a:t>练习</a:t>
            </a:r>
            <a:r>
              <a:rPr lang="en-US" altLang="zh-CN"/>
              <a:t>1.1</a:t>
            </a:r>
            <a:endParaRPr lang="zh-CN" altLang="en-US"/>
          </a:p>
        </p:txBody>
      </p:sp>
      <p:sp>
        <p:nvSpPr>
          <p:cNvPr id="17411" name="内容占位符 2"/>
          <p:cNvSpPr>
            <a:spLocks noGrp="1"/>
          </p:cNvSpPr>
          <p:nvPr>
            <p:ph idx="1"/>
          </p:nvPr>
        </p:nvSpPr>
        <p:spPr/>
        <p:txBody>
          <a:bodyPr/>
          <a:lstStyle/>
          <a:p>
            <a:pPr>
              <a:defRPr/>
            </a:pPr>
            <a:r>
              <a:rPr lang="en-US" altLang="zh-CN" sz="2000" b="1" i="1" dirty="0"/>
              <a:t>Exercise 1 . 1 . 1</a:t>
            </a:r>
            <a:r>
              <a:rPr lang="en-US" altLang="zh-CN" sz="2000" i="1" dirty="0"/>
              <a:t> </a:t>
            </a:r>
            <a:r>
              <a:rPr lang="en-US" altLang="zh-CN" sz="2000" dirty="0"/>
              <a:t>: What is the difference between a compiler and an interpreter?</a:t>
            </a:r>
          </a:p>
          <a:p>
            <a:pPr>
              <a:defRPr/>
            </a:pPr>
            <a:r>
              <a:rPr lang="en-US" altLang="zh-CN" sz="2000" b="1" i="1" dirty="0"/>
              <a:t>Exercise 1 . 1 .2 </a:t>
            </a:r>
            <a:r>
              <a:rPr lang="en-US" altLang="zh-CN" sz="2000" b="1" dirty="0"/>
              <a:t>: </a:t>
            </a:r>
            <a:r>
              <a:rPr lang="en-US" altLang="zh-CN" sz="2000" dirty="0"/>
              <a:t>What are the advantages of (a) a compiler over an interpreter (b) an interpreter over a compiler?</a:t>
            </a:r>
          </a:p>
          <a:p>
            <a:pPr>
              <a:defRPr/>
            </a:pPr>
            <a:r>
              <a:rPr lang="en-US" altLang="zh-CN" sz="2000" b="1" i="1" dirty="0"/>
              <a:t>Exercise 1 . 1 .3 </a:t>
            </a:r>
            <a:r>
              <a:rPr lang="en-US" altLang="zh-CN" sz="2000" b="1" dirty="0"/>
              <a:t>: </a:t>
            </a:r>
            <a:r>
              <a:rPr lang="en-US" altLang="zh-CN" sz="2000" dirty="0"/>
              <a:t>A compiler that translates a high-level language into another high-level language is called a </a:t>
            </a:r>
            <a:r>
              <a:rPr lang="en-US" altLang="zh-CN" sz="2000" i="1" dirty="0"/>
              <a:t>source-to-source translator</a:t>
            </a:r>
            <a:r>
              <a:rPr lang="en-US" altLang="zh-CN" sz="2000" dirty="0"/>
              <a:t>. What advantages are there to using C as a target language for a compiler?</a:t>
            </a:r>
          </a:p>
        </p:txBody>
      </p:sp>
      <p:sp>
        <p:nvSpPr>
          <p:cNvPr id="5" name="灯片编号占位符 4"/>
          <p:cNvSpPr>
            <a:spLocks noGrp="1"/>
          </p:cNvSpPr>
          <p:nvPr>
            <p:ph type="sldNum" sz="quarter" idx="10"/>
          </p:nvPr>
        </p:nvSpPr>
        <p:spPr/>
        <p:txBody>
          <a:bodyPr/>
          <a:lstStyle/>
          <a:p>
            <a:pPr>
              <a:defRPr/>
            </a:pPr>
            <a:fld id="{15AF2824-105A-44E4-AD4C-15D5B3E1803B}" type="slidenum">
              <a:rPr lang="zh-CN" altLang="en-US" smtClean="0"/>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a:t>练习</a:t>
            </a:r>
            <a:r>
              <a:rPr lang="en-US" altLang="zh-CN"/>
              <a:t>1.1</a:t>
            </a:r>
            <a:endParaRPr lang="zh-CN" altLang="en-US"/>
          </a:p>
        </p:txBody>
      </p:sp>
      <p:sp>
        <p:nvSpPr>
          <p:cNvPr id="18435" name="内容占位符 2"/>
          <p:cNvSpPr>
            <a:spLocks noGrp="1"/>
          </p:cNvSpPr>
          <p:nvPr>
            <p:ph idx="1"/>
          </p:nvPr>
        </p:nvSpPr>
        <p:spPr>
          <a:xfrm>
            <a:off x="457200" y="1371600"/>
            <a:ext cx="8229600" cy="685800"/>
          </a:xfrm>
        </p:spPr>
        <p:txBody>
          <a:bodyPr/>
          <a:lstStyle/>
          <a:p>
            <a:pPr>
              <a:defRPr/>
            </a:pPr>
            <a:r>
              <a:rPr lang="zh-CN" altLang="en-US" dirty="0"/>
              <a:t>编译器和解释器的对比</a:t>
            </a:r>
          </a:p>
        </p:txBody>
      </p:sp>
      <p:sp>
        <p:nvSpPr>
          <p:cNvPr id="5" name="灯片编号占位符 4"/>
          <p:cNvSpPr>
            <a:spLocks noGrp="1"/>
          </p:cNvSpPr>
          <p:nvPr>
            <p:ph type="sldNum" sz="quarter" idx="10"/>
          </p:nvPr>
        </p:nvSpPr>
        <p:spPr/>
        <p:txBody>
          <a:bodyPr/>
          <a:lstStyle/>
          <a:p>
            <a:pPr>
              <a:defRPr/>
            </a:pPr>
            <a:fld id="{B8E77402-1089-4C7E-A5B2-E961D391C9B3}" type="slidenum">
              <a:rPr lang="zh-CN" altLang="en-US" smtClean="0"/>
              <a:pPr>
                <a:defRPr/>
              </a:pPr>
              <a:t>13</a:t>
            </a:fld>
            <a:endParaRPr lang="en-US" altLang="zh-CN"/>
          </a:p>
        </p:txBody>
      </p:sp>
      <p:graphicFrame>
        <p:nvGraphicFramePr>
          <p:cNvPr id="6" name="内容占位符 3"/>
          <p:cNvGraphicFramePr>
            <a:graphicFrameLocks/>
          </p:cNvGraphicFramePr>
          <p:nvPr>
            <p:extLst>
              <p:ext uri="{D42A27DB-BD31-4B8C-83A1-F6EECF244321}">
                <p14:modId xmlns:p14="http://schemas.microsoft.com/office/powerpoint/2010/main" val="4014916728"/>
              </p:ext>
            </p:extLst>
          </p:nvPr>
        </p:nvGraphicFramePr>
        <p:xfrm>
          <a:off x="837627" y="2057397"/>
          <a:ext cx="7391399" cy="4495803"/>
        </p:xfrm>
        <a:graphic>
          <a:graphicData uri="http://schemas.openxmlformats.org/drawingml/2006/table">
            <a:tbl>
              <a:tblPr firstRow="1" bandRow="1">
                <a:tableStyleId>{5C22544A-7EE6-4342-B048-85BDC9FD1C3A}</a:tableStyleId>
              </a:tblPr>
              <a:tblGrid>
                <a:gridCol w="1821725">
                  <a:extLst>
                    <a:ext uri="{9D8B030D-6E8A-4147-A177-3AD203B41FA5}">
                      <a16:colId xmlns:a16="http://schemas.microsoft.com/office/drawing/2014/main" val="20000"/>
                    </a:ext>
                  </a:extLst>
                </a:gridCol>
                <a:gridCol w="2835512">
                  <a:extLst>
                    <a:ext uri="{9D8B030D-6E8A-4147-A177-3AD203B41FA5}">
                      <a16:colId xmlns:a16="http://schemas.microsoft.com/office/drawing/2014/main" val="20001"/>
                    </a:ext>
                  </a:extLst>
                </a:gridCol>
                <a:gridCol w="2734162">
                  <a:extLst>
                    <a:ext uri="{9D8B030D-6E8A-4147-A177-3AD203B41FA5}">
                      <a16:colId xmlns:a16="http://schemas.microsoft.com/office/drawing/2014/main" val="20002"/>
                    </a:ext>
                  </a:extLst>
                </a:gridCol>
              </a:tblGrid>
              <a:tr h="508959">
                <a:tc>
                  <a:txBody>
                    <a:bodyPr/>
                    <a:lstStyle/>
                    <a:p>
                      <a:pPr algn="ctr">
                        <a:lnSpc>
                          <a:spcPct val="100000"/>
                        </a:lnSpc>
                      </a:pPr>
                      <a:r>
                        <a:rPr lang="zh-CN" altLang="en-US" sz="2000">
                          <a:latin typeface="宋体" pitchFamily="2" charset="-122"/>
                          <a:ea typeface="宋体" pitchFamily="2" charset="-122"/>
                        </a:rPr>
                        <a:t>特点</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编译器</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解释器</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0"/>
                  </a:ext>
                </a:extLst>
              </a:tr>
              <a:tr h="508959">
                <a:tc>
                  <a:txBody>
                    <a:bodyPr/>
                    <a:lstStyle/>
                    <a:p>
                      <a:pPr algn="ctr">
                        <a:lnSpc>
                          <a:spcPct val="100000"/>
                        </a:lnSpc>
                      </a:pPr>
                      <a:r>
                        <a:rPr lang="zh-CN" altLang="en-US" sz="2000">
                          <a:latin typeface="宋体" pitchFamily="2" charset="-122"/>
                          <a:ea typeface="宋体" pitchFamily="2" charset="-122"/>
                        </a:rPr>
                        <a:t>速度</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快</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慢，</a:t>
                      </a:r>
                      <a:r>
                        <a:rPr lang="en-US" altLang="zh-CN" sz="2000">
                          <a:latin typeface="宋体" pitchFamily="2" charset="-122"/>
                          <a:ea typeface="宋体" pitchFamily="2" charset="-122"/>
                        </a:rPr>
                        <a:t>10</a:t>
                      </a:r>
                      <a:r>
                        <a:rPr lang="zh-CN" altLang="en-US" sz="2000">
                          <a:latin typeface="宋体" pitchFamily="2" charset="-122"/>
                          <a:ea typeface="宋体" pitchFamily="2" charset="-122"/>
                        </a:rPr>
                        <a:t>－</a:t>
                      </a:r>
                      <a:r>
                        <a:rPr lang="en-US" altLang="zh-CN" sz="2000">
                          <a:latin typeface="宋体" pitchFamily="2" charset="-122"/>
                          <a:ea typeface="宋体" pitchFamily="2" charset="-122"/>
                        </a:rPr>
                        <a:t>100</a:t>
                      </a:r>
                      <a:r>
                        <a:rPr lang="zh-CN" altLang="en-US" sz="2000">
                          <a:latin typeface="宋体" pitchFamily="2" charset="-122"/>
                          <a:ea typeface="宋体" pitchFamily="2" charset="-122"/>
                        </a:rPr>
                        <a:t>倍</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1"/>
                  </a:ext>
                </a:extLst>
              </a:tr>
              <a:tr h="508959">
                <a:tc>
                  <a:txBody>
                    <a:bodyPr/>
                    <a:lstStyle/>
                    <a:p>
                      <a:pPr algn="ctr">
                        <a:lnSpc>
                          <a:spcPct val="100000"/>
                        </a:lnSpc>
                      </a:pPr>
                      <a:r>
                        <a:rPr lang="zh-CN" altLang="en-US" sz="2000">
                          <a:latin typeface="宋体" pitchFamily="2" charset="-122"/>
                          <a:ea typeface="宋体" pitchFamily="2" charset="-122"/>
                        </a:rPr>
                        <a:t>交互性</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差</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好</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2"/>
                  </a:ext>
                </a:extLst>
              </a:tr>
              <a:tr h="508959">
                <a:tc>
                  <a:txBody>
                    <a:bodyPr/>
                    <a:lstStyle/>
                    <a:p>
                      <a:pPr algn="ctr">
                        <a:lnSpc>
                          <a:spcPct val="100000"/>
                        </a:lnSpc>
                      </a:pPr>
                      <a:r>
                        <a:rPr lang="zh-CN" altLang="en-US" sz="2000">
                          <a:latin typeface="宋体" pitchFamily="2" charset="-122"/>
                          <a:ea typeface="宋体" pitchFamily="2" charset="-122"/>
                        </a:rPr>
                        <a:t>动态性</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差</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好</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3"/>
                  </a:ext>
                </a:extLst>
              </a:tr>
              <a:tr h="508959">
                <a:tc>
                  <a:txBody>
                    <a:bodyPr/>
                    <a:lstStyle/>
                    <a:p>
                      <a:pPr algn="ctr">
                        <a:lnSpc>
                          <a:spcPct val="100000"/>
                        </a:lnSpc>
                      </a:pPr>
                      <a:r>
                        <a:rPr lang="zh-CN" altLang="en-US" sz="2000">
                          <a:latin typeface="宋体" pitchFamily="2" charset="-122"/>
                          <a:ea typeface="宋体" pitchFamily="2" charset="-122"/>
                        </a:rPr>
                        <a:t>可移植性</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差</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好</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4"/>
                  </a:ext>
                </a:extLst>
              </a:tr>
              <a:tr h="508959">
                <a:tc>
                  <a:txBody>
                    <a:bodyPr/>
                    <a:lstStyle/>
                    <a:p>
                      <a:pPr algn="ctr">
                        <a:lnSpc>
                          <a:spcPct val="100000"/>
                        </a:lnSpc>
                      </a:pPr>
                      <a:r>
                        <a:rPr lang="zh-CN" altLang="en-US" sz="2000">
                          <a:latin typeface="宋体" pitchFamily="2" charset="-122"/>
                          <a:ea typeface="宋体" pitchFamily="2" charset="-122"/>
                        </a:rPr>
                        <a:t>基本功能</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相同</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dirty="0">
                          <a:latin typeface="宋体" pitchFamily="2" charset="-122"/>
                          <a:ea typeface="宋体" pitchFamily="2" charset="-122"/>
                        </a:rPr>
                        <a:t>相同</a:t>
                      </a:r>
                    </a:p>
                  </a:txBody>
                  <a:tcPr/>
                </a:tc>
                <a:extLst>
                  <a:ext uri="{0D108BD9-81ED-4DB2-BD59-A6C34878D82A}">
                    <a16:rowId xmlns:a16="http://schemas.microsoft.com/office/drawing/2014/main" val="10005"/>
                  </a:ext>
                </a:extLst>
              </a:tr>
              <a:tr h="508959">
                <a:tc>
                  <a:txBody>
                    <a:bodyPr/>
                    <a:lstStyle/>
                    <a:p>
                      <a:pPr algn="ctr">
                        <a:lnSpc>
                          <a:spcPct val="100000"/>
                        </a:lnSpc>
                      </a:pPr>
                      <a:r>
                        <a:rPr lang="zh-CN" altLang="en-US" sz="2000">
                          <a:latin typeface="宋体" pitchFamily="2" charset="-122"/>
                          <a:ea typeface="宋体" pitchFamily="2" charset="-122"/>
                        </a:rPr>
                        <a:t>采用技术</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相似</a:t>
                      </a:r>
                      <a:endParaRPr lang="zh-CN" altLang="en-US" sz="2000" dirty="0">
                        <a:latin typeface="宋体" pitchFamily="2" charset="-122"/>
                        <a:ea typeface="宋体" pitchFamily="2" charset="-122"/>
                      </a:endParaRPr>
                    </a:p>
                  </a:txBody>
                  <a:tcPr/>
                </a:tc>
                <a:tc>
                  <a:txBody>
                    <a:bodyPr/>
                    <a:lstStyle/>
                    <a:p>
                      <a:pPr>
                        <a:lnSpc>
                          <a:spcPct val="100000"/>
                        </a:lnSpc>
                      </a:pPr>
                      <a:r>
                        <a:rPr lang="zh-CN" altLang="en-US" sz="2000">
                          <a:latin typeface="宋体" pitchFamily="2" charset="-122"/>
                          <a:ea typeface="宋体" pitchFamily="2" charset="-122"/>
                        </a:rPr>
                        <a:t>相似</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6"/>
                  </a:ext>
                </a:extLst>
              </a:tr>
              <a:tr h="933090">
                <a:tc>
                  <a:txBody>
                    <a:bodyPr/>
                    <a:lstStyle/>
                    <a:p>
                      <a:pPr algn="ctr">
                        <a:lnSpc>
                          <a:spcPct val="100000"/>
                        </a:lnSpc>
                      </a:pPr>
                      <a:r>
                        <a:rPr lang="zh-CN" altLang="en-US" sz="2000">
                          <a:latin typeface="宋体" pitchFamily="2" charset="-122"/>
                          <a:ea typeface="宋体" pitchFamily="2" charset="-122"/>
                        </a:rPr>
                        <a:t>典型语言</a:t>
                      </a:r>
                      <a:endParaRPr lang="zh-CN" altLang="en-US" sz="2000" dirty="0">
                        <a:latin typeface="宋体" pitchFamily="2" charset="-122"/>
                        <a:ea typeface="宋体" pitchFamily="2"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a:latin typeface="宋体" pitchFamily="2" charset="-122"/>
                          <a:ea typeface="宋体" pitchFamily="2" charset="-122"/>
                        </a:rPr>
                        <a:t>Fortran</a:t>
                      </a:r>
                      <a:r>
                        <a:rPr lang="zh-CN" altLang="en-US" sz="2000">
                          <a:latin typeface="宋体" pitchFamily="2" charset="-122"/>
                          <a:ea typeface="宋体" pitchFamily="2" charset="-122"/>
                        </a:rPr>
                        <a:t>、</a:t>
                      </a:r>
                      <a:r>
                        <a:rPr lang="en-US" altLang="zh-CN" sz="2000">
                          <a:latin typeface="宋体" pitchFamily="2" charset="-122"/>
                          <a:ea typeface="宋体" pitchFamily="2" charset="-122"/>
                        </a:rPr>
                        <a:t>C</a:t>
                      </a:r>
                      <a:r>
                        <a:rPr lang="zh-CN" altLang="en-US" sz="2000">
                          <a:latin typeface="宋体" pitchFamily="2" charset="-122"/>
                          <a:ea typeface="宋体" pitchFamily="2" charset="-122"/>
                        </a:rPr>
                        <a:t>、</a:t>
                      </a:r>
                      <a:r>
                        <a:rPr lang="en-US" altLang="zh-CN" sz="2000">
                          <a:latin typeface="宋体" pitchFamily="2" charset="-122"/>
                          <a:ea typeface="宋体" pitchFamily="2" charset="-122"/>
                        </a:rPr>
                        <a:t>Pascal</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a:latin typeface="宋体" pitchFamily="2" charset="-122"/>
                          <a:ea typeface="宋体" pitchFamily="2" charset="-122"/>
                        </a:rPr>
                        <a:t>多数高级语言</a:t>
                      </a:r>
                      <a:endParaRPr lang="zh-CN" altLang="en-US" sz="2000" dirty="0">
                        <a:latin typeface="宋体" pitchFamily="2" charset="-122"/>
                        <a:ea typeface="宋体" pitchFamily="2"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latin typeface="宋体" pitchFamily="2" charset="-122"/>
                          <a:ea typeface="宋体" pitchFamily="2" charset="-122"/>
                        </a:rPr>
                        <a:t>Basic</a:t>
                      </a:r>
                      <a:r>
                        <a:rPr lang="zh-CN" altLang="en-US" sz="2000" dirty="0">
                          <a:latin typeface="宋体" pitchFamily="2" charset="-122"/>
                          <a:ea typeface="宋体" pitchFamily="2" charset="-122"/>
                        </a:rPr>
                        <a:t>，</a:t>
                      </a:r>
                      <a:r>
                        <a:rPr lang="en-US" altLang="zh-CN" sz="2000" dirty="0">
                          <a:latin typeface="宋体" pitchFamily="2" charset="-122"/>
                          <a:ea typeface="宋体" pitchFamily="2" charset="-122"/>
                        </a:rPr>
                        <a:t>Java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latin typeface="宋体" pitchFamily="2" charset="-122"/>
                          <a:ea typeface="宋体" pitchFamily="2" charset="-122"/>
                        </a:rPr>
                        <a:t>APL</a:t>
                      </a:r>
                      <a:r>
                        <a:rPr lang="zh-CN" altLang="en-US" sz="2000" dirty="0">
                          <a:latin typeface="宋体" pitchFamily="2" charset="-122"/>
                          <a:ea typeface="宋体" pitchFamily="2" charset="-122"/>
                        </a:rPr>
                        <a:t>，</a:t>
                      </a:r>
                      <a:r>
                        <a:rPr lang="en-US" altLang="zh-CN" sz="2000" dirty="0">
                          <a:latin typeface="宋体" pitchFamily="2" charset="-122"/>
                          <a:ea typeface="宋体" pitchFamily="2" charset="-122"/>
                        </a:rPr>
                        <a:t>Prolog</a:t>
                      </a:r>
                      <a:endParaRPr lang="zh-CN" altLang="en-US" sz="2000" dirty="0">
                        <a:latin typeface="宋体" pitchFamily="2" charset="-122"/>
                        <a:ea typeface="宋体" pitchFamily="2" charset="-122"/>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副标题 6"/>
          <p:cNvSpPr>
            <a:spLocks noGrp="1"/>
          </p:cNvSpPr>
          <p:nvPr>
            <p:ph type="subTitle" idx="1"/>
          </p:nvPr>
        </p:nvSpPr>
        <p:spPr/>
        <p:txBody>
          <a:bodyPr/>
          <a:lstStyle/>
          <a:p>
            <a:endParaRPr lang="zh-CN" altLang="en-US"/>
          </a:p>
        </p:txBody>
      </p:sp>
      <p:sp>
        <p:nvSpPr>
          <p:cNvPr id="19459" name="标题 5"/>
          <p:cNvSpPr>
            <a:spLocks noGrp="1"/>
          </p:cNvSpPr>
          <p:nvPr>
            <p:ph type="ctrTitle"/>
          </p:nvPr>
        </p:nvSpPr>
        <p:spPr/>
        <p:txBody>
          <a:bodyPr/>
          <a:lstStyle/>
          <a:p>
            <a:r>
              <a:rPr lang="zh-CN" altLang="en-US"/>
              <a:t>编译器的结构</a:t>
            </a:r>
          </a:p>
        </p:txBody>
      </p:sp>
      <p:sp>
        <p:nvSpPr>
          <p:cNvPr id="19460"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36E6F3C0-4BC8-48C0-B913-34CA17A4128A}" type="datetime1">
              <a:rPr lang="zh-CN" altLang="en-US" smtClean="0"/>
              <a:pPr/>
              <a:t>2023/11/2</a:t>
            </a:fld>
            <a:endParaRPr lang="en-US" altLang="zh-CN"/>
          </a:p>
        </p:txBody>
      </p:sp>
      <p:sp>
        <p:nvSpPr>
          <p:cNvPr id="19461" name="灯片编号占位符 4"/>
          <p:cNvSpPr>
            <a:spLocks noGrp="1"/>
          </p:cNvSpPr>
          <p:nvPr>
            <p:ph type="sldNum" sz="quarter" idx="12"/>
          </p:nvPr>
        </p:nvSpPr>
        <p:spPr>
          <a:noFill/>
        </p:spPr>
        <p:txBody>
          <a:bodyPr/>
          <a:lstStyle/>
          <a:p>
            <a:fld id="{1832F3E7-9CBE-4EC9-A3E0-6B79847FD9F4}" type="slidenum">
              <a:rPr lang="zh-CN" altLang="en-US" smtClean="0">
                <a:ea typeface="宋体" charset="-122"/>
              </a:rPr>
              <a:pPr/>
              <a:t>14</a:t>
            </a:fld>
            <a:endParaRPr lang="en-US" altLang="zh-CN">
              <a:ea typeface="宋体"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自然语言的翻译过程</a:t>
            </a:r>
            <a:r>
              <a:rPr lang="en-US" altLang="zh-CN" dirty="0"/>
              <a:t>……</a:t>
            </a:r>
            <a:r>
              <a:rPr lang="zh-CN" altLang="en-US" dirty="0"/>
              <a:t>例</a:t>
            </a:r>
          </a:p>
        </p:txBody>
      </p:sp>
      <p:sp>
        <p:nvSpPr>
          <p:cNvPr id="3" name="内容占位符 2"/>
          <p:cNvSpPr>
            <a:spLocks noGrp="1"/>
          </p:cNvSpPr>
          <p:nvPr>
            <p:ph idx="1"/>
          </p:nvPr>
        </p:nvSpPr>
        <p:spPr/>
        <p:txBody>
          <a:bodyPr/>
          <a:lstStyle/>
          <a:p>
            <a:r>
              <a:rPr lang="zh-CN" altLang="en-US" dirty="0"/>
              <a:t>将下面的英文句子翻译为中文，需要做哪些工作？</a:t>
            </a:r>
            <a:endParaRPr lang="en-US" altLang="zh-CN" dirty="0"/>
          </a:p>
          <a:p>
            <a:pPr lvl="1"/>
            <a:r>
              <a:rPr lang="en-US" altLang="zh-CN" i="1" dirty="0">
                <a:solidFill>
                  <a:srgbClr val="FF0000"/>
                </a:solidFill>
              </a:rPr>
              <a:t>At the present moment, Timmy has two birthday presents hidden in his closet, ready to present to Abby when she comes home.</a:t>
            </a:r>
          </a:p>
          <a:p>
            <a:pPr lvl="1"/>
            <a:r>
              <a:rPr lang="zh-CN" altLang="en-US" dirty="0"/>
              <a:t>单词</a:t>
            </a:r>
            <a:endParaRPr lang="en-US" altLang="zh-CN" dirty="0"/>
          </a:p>
          <a:p>
            <a:pPr lvl="1"/>
            <a:r>
              <a:rPr lang="zh-CN" altLang="en-US" dirty="0"/>
              <a:t>语法分析</a:t>
            </a:r>
            <a:endParaRPr lang="en-US" altLang="zh-CN" dirty="0"/>
          </a:p>
          <a:p>
            <a:pPr lvl="1"/>
            <a:r>
              <a:rPr lang="zh-CN" altLang="en-US" dirty="0"/>
              <a:t>初步翻译</a:t>
            </a:r>
            <a:endParaRPr lang="en-US" altLang="zh-CN" dirty="0"/>
          </a:p>
          <a:p>
            <a:pPr lvl="1"/>
            <a:r>
              <a:rPr lang="zh-CN" altLang="en-US" dirty="0"/>
              <a:t>整理润色</a:t>
            </a:r>
            <a:endParaRPr lang="en-US" altLang="zh-CN" dirty="0"/>
          </a:p>
          <a:p>
            <a:pPr lvl="1"/>
            <a:r>
              <a:rPr lang="zh-CN" altLang="en-US" dirty="0"/>
              <a:t>完成译文</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5639121D-C4A1-4300-B4BB-6A09E1F35E0A}" type="slidenum">
              <a:rPr lang="zh-CN" altLang="en-US" smtClean="0"/>
              <a:pPr>
                <a:defRPr/>
              </a:pPr>
              <a:t>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a:t>编译步骤</a:t>
            </a:r>
          </a:p>
        </p:txBody>
      </p:sp>
      <p:sp>
        <p:nvSpPr>
          <p:cNvPr id="24579" name="内容占位符 2"/>
          <p:cNvSpPr>
            <a:spLocks noGrp="1"/>
          </p:cNvSpPr>
          <p:nvPr>
            <p:ph idx="1"/>
          </p:nvPr>
        </p:nvSpPr>
        <p:spPr>
          <a:xfrm>
            <a:off x="457200" y="1371600"/>
            <a:ext cx="3733800" cy="5092700"/>
          </a:xfrm>
        </p:spPr>
        <p:txBody>
          <a:bodyPr/>
          <a:lstStyle/>
          <a:p>
            <a:pPr>
              <a:lnSpc>
                <a:spcPct val="150000"/>
              </a:lnSpc>
              <a:defRPr/>
            </a:pPr>
            <a:r>
              <a:rPr lang="zh-CN" altLang="en-US"/>
              <a:t>编译过程由一组步骤（</a:t>
            </a:r>
            <a:r>
              <a:rPr lang="en-US" altLang="zh-CN" i="1"/>
              <a:t>phase</a:t>
            </a:r>
            <a:r>
              <a:rPr lang="zh-CN" altLang="en-US"/>
              <a:t>）构成</a:t>
            </a:r>
            <a:endParaRPr lang="en-US" altLang="zh-CN"/>
          </a:p>
          <a:p>
            <a:pPr lvl="1">
              <a:lnSpc>
                <a:spcPct val="150000"/>
              </a:lnSpc>
              <a:defRPr/>
            </a:pPr>
            <a:r>
              <a:rPr lang="zh-CN" altLang="en-US"/>
              <a:t>也叫做阶段</a:t>
            </a:r>
            <a:endParaRPr lang="en-US" altLang="zh-CN"/>
          </a:p>
          <a:p>
            <a:pPr lvl="1">
              <a:lnSpc>
                <a:spcPct val="150000"/>
              </a:lnSpc>
              <a:defRPr/>
            </a:pPr>
            <a:r>
              <a:rPr lang="zh-CN" altLang="en-US"/>
              <a:t>每个步骤把源程序的一种表示方式转换成另一种表示方式</a:t>
            </a:r>
            <a:endParaRPr lang="en-US" altLang="zh-CN"/>
          </a:p>
          <a:p>
            <a:pPr lvl="1">
              <a:lnSpc>
                <a:spcPct val="150000"/>
              </a:lnSpc>
              <a:defRPr/>
            </a:pPr>
            <a:r>
              <a:rPr lang="zh-CN" altLang="en-US"/>
              <a:t>编译程序可以分解为多个步骤</a:t>
            </a:r>
            <a:endParaRPr lang="en-US" altLang="zh-CN"/>
          </a:p>
        </p:txBody>
      </p:sp>
      <p:pic>
        <p:nvPicPr>
          <p:cNvPr id="5" name="Picture 5"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219200"/>
            <a:ext cx="3886199" cy="56388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477000" y="2209800"/>
            <a:ext cx="1447800" cy="25908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77000" y="4876800"/>
            <a:ext cx="1447800" cy="10668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t>编译器的结构</a:t>
            </a:r>
          </a:p>
        </p:txBody>
      </p:sp>
      <p:sp>
        <p:nvSpPr>
          <p:cNvPr id="22531" name="内容占位符 2"/>
          <p:cNvSpPr>
            <a:spLocks noGrp="1"/>
          </p:cNvSpPr>
          <p:nvPr>
            <p:ph idx="1"/>
          </p:nvPr>
        </p:nvSpPr>
        <p:spPr/>
        <p:txBody>
          <a:bodyPr/>
          <a:lstStyle/>
          <a:p>
            <a:pPr>
              <a:lnSpc>
                <a:spcPct val="150000"/>
              </a:lnSpc>
              <a:defRPr/>
            </a:pPr>
            <a:r>
              <a:rPr lang="zh-CN" altLang="en-US" dirty="0"/>
              <a:t>编译器的前端和后端</a:t>
            </a:r>
            <a:endParaRPr lang="en-US" altLang="zh-CN" dirty="0"/>
          </a:p>
          <a:p>
            <a:pPr lvl="1">
              <a:lnSpc>
                <a:spcPct val="150000"/>
              </a:lnSpc>
              <a:defRPr/>
            </a:pPr>
            <a:r>
              <a:rPr lang="zh-CN" altLang="en-US" dirty="0"/>
              <a:t>前端（</a:t>
            </a:r>
            <a:r>
              <a:rPr lang="en-US" altLang="zh-CN" i="1" dirty="0"/>
              <a:t>front end</a:t>
            </a:r>
            <a:r>
              <a:rPr lang="zh-CN" altLang="en-US" dirty="0"/>
              <a:t>）</a:t>
            </a:r>
            <a:endParaRPr lang="en-US" altLang="zh-CN" dirty="0"/>
          </a:p>
          <a:p>
            <a:pPr lvl="2">
              <a:lnSpc>
                <a:spcPct val="150000"/>
              </a:lnSpc>
              <a:defRPr/>
            </a:pPr>
            <a:r>
              <a:rPr lang="zh-CN" altLang="en-US" dirty="0"/>
              <a:t>分析部分</a:t>
            </a:r>
            <a:endParaRPr lang="en-US" altLang="zh-CN" dirty="0"/>
          </a:p>
          <a:p>
            <a:pPr lvl="2">
              <a:lnSpc>
                <a:spcPct val="150000"/>
              </a:lnSpc>
              <a:defRPr/>
            </a:pPr>
            <a:r>
              <a:rPr lang="zh-CN" altLang="en-US" dirty="0"/>
              <a:t>与要翻译的源语言有关，与目标机器无关</a:t>
            </a:r>
            <a:endParaRPr lang="en-US" altLang="zh-CN" dirty="0"/>
          </a:p>
          <a:p>
            <a:pPr lvl="1">
              <a:lnSpc>
                <a:spcPct val="150000"/>
              </a:lnSpc>
              <a:defRPr/>
            </a:pPr>
            <a:r>
              <a:rPr lang="zh-CN" altLang="en-US" dirty="0"/>
              <a:t>后端（</a:t>
            </a:r>
            <a:r>
              <a:rPr lang="en-US" altLang="zh-CN" i="1" dirty="0"/>
              <a:t>back end</a:t>
            </a:r>
            <a:r>
              <a:rPr lang="zh-CN" altLang="en-US" dirty="0"/>
              <a:t>）</a:t>
            </a:r>
            <a:endParaRPr lang="en-US" altLang="zh-CN" dirty="0"/>
          </a:p>
          <a:p>
            <a:pPr lvl="2">
              <a:lnSpc>
                <a:spcPct val="150000"/>
              </a:lnSpc>
              <a:defRPr/>
            </a:pPr>
            <a:r>
              <a:rPr lang="zh-CN" altLang="en-US" dirty="0"/>
              <a:t>综合部分</a:t>
            </a:r>
            <a:endParaRPr lang="en-US" altLang="zh-CN" dirty="0"/>
          </a:p>
          <a:p>
            <a:pPr lvl="2">
              <a:lnSpc>
                <a:spcPct val="150000"/>
              </a:lnSpc>
              <a:defRPr/>
            </a:pPr>
            <a:r>
              <a:rPr lang="zh-CN" altLang="en-US" dirty="0"/>
              <a:t>与目标机器相关，与源语言无关</a:t>
            </a:r>
            <a:endParaRPr lang="en-US" altLang="zh-CN" dirty="0"/>
          </a:p>
        </p:txBody>
      </p:sp>
      <p:sp>
        <p:nvSpPr>
          <p:cNvPr id="5" name="灯片编号占位符 4"/>
          <p:cNvSpPr>
            <a:spLocks noGrp="1"/>
          </p:cNvSpPr>
          <p:nvPr>
            <p:ph type="sldNum" sz="quarter" idx="10"/>
          </p:nvPr>
        </p:nvSpPr>
        <p:spPr/>
        <p:txBody>
          <a:bodyPr/>
          <a:lstStyle/>
          <a:p>
            <a:pPr>
              <a:defRPr/>
            </a:pPr>
            <a:fld id="{F5E5F95C-98ED-46ED-A3B2-F82F89E85AEE}" type="slidenum">
              <a:rPr lang="zh-CN" altLang="en-US" smtClean="0"/>
              <a:pPr>
                <a:defRPr/>
              </a:pPr>
              <a:t>17</a:t>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a:t>编译步骤</a:t>
            </a:r>
            <a:r>
              <a:rPr lang="en-US" altLang="zh-CN"/>
              <a:t>……</a:t>
            </a:r>
            <a:r>
              <a:rPr lang="zh-CN" altLang="en-US"/>
              <a:t>词法分析</a:t>
            </a:r>
          </a:p>
        </p:txBody>
      </p:sp>
      <p:sp>
        <p:nvSpPr>
          <p:cNvPr id="3" name="内容占位符 2"/>
          <p:cNvSpPr>
            <a:spLocks noGrp="1"/>
          </p:cNvSpPr>
          <p:nvPr>
            <p:ph idx="1"/>
          </p:nvPr>
        </p:nvSpPr>
        <p:spPr>
          <a:xfrm>
            <a:off x="457200" y="1143000"/>
            <a:ext cx="8686800" cy="5092700"/>
          </a:xfrm>
        </p:spPr>
        <p:txBody>
          <a:bodyPr/>
          <a:lstStyle/>
          <a:p>
            <a:pPr>
              <a:lnSpc>
                <a:spcPct val="130000"/>
              </a:lnSpc>
              <a:defRPr/>
            </a:pPr>
            <a:r>
              <a:rPr lang="zh-CN" altLang="en-US" dirty="0"/>
              <a:t>词法分析（</a:t>
            </a:r>
            <a:r>
              <a:rPr lang="en-US" altLang="zh-CN" i="1" dirty="0"/>
              <a:t>lexical analysis</a:t>
            </a:r>
            <a:r>
              <a:rPr lang="zh-CN" altLang="en-US" dirty="0"/>
              <a:t>）</a:t>
            </a:r>
            <a:endParaRPr lang="en-US" altLang="zh-CN" dirty="0"/>
          </a:p>
          <a:p>
            <a:pPr lvl="1">
              <a:lnSpc>
                <a:spcPct val="130000"/>
              </a:lnSpc>
              <a:defRPr/>
            </a:pPr>
            <a:r>
              <a:rPr lang="zh-CN" altLang="en-US" dirty="0"/>
              <a:t>又叫做扫描（</a:t>
            </a:r>
            <a:r>
              <a:rPr lang="en-US" altLang="zh-CN" i="1" dirty="0"/>
              <a:t>scanning</a:t>
            </a:r>
            <a:r>
              <a:rPr lang="zh-CN" altLang="en-US" dirty="0"/>
              <a:t>）</a:t>
            </a:r>
            <a:endParaRPr lang="en-US" altLang="zh-CN" dirty="0"/>
          </a:p>
          <a:p>
            <a:pPr lvl="1">
              <a:lnSpc>
                <a:spcPct val="130000"/>
              </a:lnSpc>
              <a:defRPr/>
            </a:pPr>
            <a:r>
              <a:rPr lang="zh-CN" altLang="en-US" dirty="0"/>
              <a:t>任务：读入组成源程序的</a:t>
            </a:r>
            <a:r>
              <a:rPr lang="zh-CN" altLang="en-US" dirty="0">
                <a:solidFill>
                  <a:srgbClr val="FF0000"/>
                </a:solidFill>
              </a:rPr>
              <a:t>字符</a:t>
            </a:r>
            <a:r>
              <a:rPr lang="zh-CN" altLang="en-US" dirty="0"/>
              <a:t>流，将它们组织成为有意义的</a:t>
            </a:r>
            <a:r>
              <a:rPr lang="zh-CN" altLang="en-US" dirty="0">
                <a:solidFill>
                  <a:srgbClr val="FF0000"/>
                </a:solidFill>
              </a:rPr>
              <a:t>词素</a:t>
            </a:r>
            <a:r>
              <a:rPr lang="zh-CN" altLang="en-US" dirty="0"/>
              <a:t>（</a:t>
            </a:r>
            <a:r>
              <a:rPr lang="en-US" altLang="zh-CN" i="1" dirty="0"/>
              <a:t>lexeme</a:t>
            </a:r>
            <a:r>
              <a:rPr lang="zh-CN" altLang="en-US" dirty="0"/>
              <a:t>）序列</a:t>
            </a:r>
            <a:endParaRPr lang="en-US" altLang="zh-CN" dirty="0"/>
          </a:p>
          <a:p>
            <a:pPr lvl="1">
              <a:lnSpc>
                <a:spcPct val="130000"/>
              </a:lnSpc>
              <a:defRPr/>
            </a:pPr>
            <a:r>
              <a:rPr lang="zh-CN" altLang="en-US" dirty="0"/>
              <a:t>输出：对每个词素，词法分析器输出一个词法单元（</a:t>
            </a:r>
            <a:r>
              <a:rPr lang="en-US" altLang="zh-CN" i="1" dirty="0"/>
              <a:t>token</a:t>
            </a:r>
            <a:r>
              <a:rPr lang="zh-CN" altLang="en-US" dirty="0"/>
              <a:t>），形式如下：</a:t>
            </a:r>
            <a:endParaRPr lang="en-US" altLang="zh-CN" dirty="0"/>
          </a:p>
          <a:p>
            <a:pPr lvl="2">
              <a:lnSpc>
                <a:spcPct val="130000"/>
              </a:lnSpc>
              <a:defRPr/>
            </a:pPr>
            <a:r>
              <a:rPr lang="en-US" altLang="zh-CN" dirty="0">
                <a:solidFill>
                  <a:schemeClr val="tx2">
                    <a:lumMod val="60000"/>
                    <a:lumOff val="40000"/>
                  </a:schemeClr>
                </a:solidFill>
              </a:rPr>
              <a:t>(</a:t>
            </a:r>
            <a:r>
              <a:rPr lang="en-US" altLang="zh-CN" i="1" dirty="0">
                <a:solidFill>
                  <a:schemeClr val="tx2">
                    <a:lumMod val="60000"/>
                    <a:lumOff val="40000"/>
                  </a:schemeClr>
                </a:solidFill>
              </a:rPr>
              <a:t>token-name, attribute-value</a:t>
            </a:r>
            <a:r>
              <a:rPr lang="en-US" altLang="zh-CN" dirty="0">
                <a:solidFill>
                  <a:schemeClr val="tx2">
                    <a:lumMod val="60000"/>
                    <a:lumOff val="40000"/>
                  </a:schemeClr>
                </a:solidFill>
              </a:rPr>
              <a:t>)</a:t>
            </a:r>
          </a:p>
          <a:p>
            <a:pPr lvl="2">
              <a:lnSpc>
                <a:spcPct val="130000"/>
              </a:lnSpc>
              <a:defRPr/>
            </a:pPr>
            <a:r>
              <a:rPr lang="en-US" altLang="zh-CN" dirty="0"/>
              <a:t>token-name</a:t>
            </a:r>
            <a:r>
              <a:rPr lang="zh-CN" altLang="en-US" dirty="0"/>
              <a:t>：表示词素的种别，是在语法分析步骤使用的抽象符号</a:t>
            </a:r>
            <a:endParaRPr lang="en-US" altLang="zh-CN" dirty="0"/>
          </a:p>
          <a:p>
            <a:pPr lvl="2">
              <a:lnSpc>
                <a:spcPct val="130000"/>
              </a:lnSpc>
              <a:defRPr/>
            </a:pPr>
            <a:r>
              <a:rPr lang="en-US" altLang="zh-CN" dirty="0"/>
              <a:t>attribute-value</a:t>
            </a:r>
            <a:r>
              <a:rPr lang="zh-CN" altLang="en-US" dirty="0"/>
              <a:t>在语义分析和代码生成步骤使用（如指向符号表中这个词法单元对应的条目）</a:t>
            </a:r>
            <a:endParaRPr lang="en-US" altLang="zh-CN" dirty="0"/>
          </a:p>
          <a:p>
            <a:pPr lvl="1">
              <a:lnSpc>
                <a:spcPct val="130000"/>
              </a:lnSpc>
              <a:defRPr/>
            </a:pPr>
            <a:r>
              <a:rPr lang="zh-CN" altLang="en-US" dirty="0"/>
              <a:t>描述词法结构的工具</a:t>
            </a:r>
            <a:endParaRPr lang="en-US" altLang="zh-CN" dirty="0"/>
          </a:p>
          <a:p>
            <a:pPr lvl="2">
              <a:lnSpc>
                <a:spcPct val="130000"/>
              </a:lnSpc>
              <a:defRPr/>
            </a:pPr>
            <a:r>
              <a:rPr lang="zh-CN" altLang="en-US" dirty="0">
                <a:solidFill>
                  <a:srgbClr val="FF0000"/>
                </a:solidFill>
              </a:rPr>
              <a:t>正规式、有限自动机</a:t>
            </a:r>
            <a:endParaRPr lang="zh-CN" altLang="en-US" dirty="0"/>
          </a:p>
          <a:p>
            <a:pPr lvl="3">
              <a:lnSpc>
                <a:spcPct val="130000"/>
              </a:lnSpc>
              <a:defRPr/>
            </a:pPr>
            <a:endParaRPr lang="zh-CN" altLang="en-US" dirty="0"/>
          </a:p>
        </p:txBody>
      </p:sp>
      <p:sp>
        <p:nvSpPr>
          <p:cNvPr id="5" name="灯片编号占位符 4"/>
          <p:cNvSpPr>
            <a:spLocks noGrp="1"/>
          </p:cNvSpPr>
          <p:nvPr>
            <p:ph type="sldNum" sz="quarter" idx="10"/>
          </p:nvPr>
        </p:nvSpPr>
        <p:spPr/>
        <p:txBody>
          <a:bodyPr/>
          <a:lstStyle/>
          <a:p>
            <a:pPr>
              <a:defRPr/>
            </a:pPr>
            <a:fld id="{B07F604F-CCB7-411B-B78C-F44EA13BD62C}" type="slidenum">
              <a:rPr lang="zh-CN" altLang="en-US" smtClean="0"/>
              <a:pPr>
                <a:defRPr/>
              </a:pPr>
              <a:t>18</a:t>
            </a:fld>
            <a:endParaRPr lang="en-US" altLang="zh-CN"/>
          </a:p>
        </p:txBody>
      </p:sp>
      <p:sp>
        <p:nvSpPr>
          <p:cNvPr id="6" name="TextBox 5"/>
          <p:cNvSpPr txBox="1"/>
          <p:nvPr/>
        </p:nvSpPr>
        <p:spPr>
          <a:xfrm>
            <a:off x="6553200" y="6488668"/>
            <a:ext cx="1828800" cy="369332"/>
          </a:xfrm>
          <a:prstGeom prst="rect">
            <a:avLst/>
          </a:prstGeom>
          <a:noFill/>
        </p:spPr>
        <p:txBody>
          <a:bodyPr wrap="square" rtlCol="0">
            <a:spAutoFit/>
          </a:bodyPr>
          <a:lstStyle/>
          <a:p>
            <a:r>
              <a:rPr lang="zh-CN" altLang="en-US" dirty="0"/>
              <a:t>讨论词素的种别。</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a:t>词法分析</a:t>
            </a:r>
            <a:r>
              <a:rPr lang="en-US" altLang="zh-CN"/>
              <a:t>……</a:t>
            </a:r>
            <a:r>
              <a:rPr lang="zh-CN" altLang="en-US"/>
              <a:t>例</a:t>
            </a:r>
          </a:p>
        </p:txBody>
      </p:sp>
      <p:pic>
        <p:nvPicPr>
          <p:cNvPr id="27651"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27652" name="Picture 4"/>
          <p:cNvPicPr>
            <a:picLocks noChangeAspect="1" noChangeArrowheads="1"/>
          </p:cNvPicPr>
          <p:nvPr/>
        </p:nvPicPr>
        <p:blipFill>
          <a:blip r:embed="rId3"/>
          <a:srcRect/>
          <a:stretch>
            <a:fillRect/>
          </a:stretch>
        </p:blipFill>
        <p:spPr bwMode="auto">
          <a:xfrm>
            <a:off x="3962400" y="1905000"/>
            <a:ext cx="4770438" cy="3048000"/>
          </a:xfrm>
          <a:prstGeom prst="rect">
            <a:avLst/>
          </a:prstGeom>
          <a:noFill/>
          <a:ln w="9525">
            <a:noFill/>
            <a:miter lim="800000"/>
            <a:headEnd/>
            <a:tailEnd/>
          </a:ln>
        </p:spPr>
      </p:pic>
      <p:sp>
        <p:nvSpPr>
          <p:cNvPr id="2" name="TextBox 1"/>
          <p:cNvSpPr txBox="1"/>
          <p:nvPr/>
        </p:nvSpPr>
        <p:spPr>
          <a:xfrm>
            <a:off x="0" y="6324600"/>
            <a:ext cx="8153400" cy="369332"/>
          </a:xfrm>
          <a:prstGeom prst="rect">
            <a:avLst/>
          </a:prstGeom>
          <a:noFill/>
        </p:spPr>
        <p:txBody>
          <a:bodyPr wrap="square" rtlCol="0">
            <a:spAutoFit/>
          </a:bodyPr>
          <a:lstStyle/>
          <a:p>
            <a:r>
              <a:rPr lang="zh-CN" altLang="en-US" dirty="0"/>
              <a:t>词法分析将字符流转化成为了什么流？</a:t>
            </a:r>
          </a:p>
        </p:txBody>
      </p:sp>
      <p:sp>
        <p:nvSpPr>
          <p:cNvPr id="6" name="矩形 5"/>
          <p:cNvSpPr/>
          <p:nvPr/>
        </p:nvSpPr>
        <p:spPr>
          <a:xfrm>
            <a:off x="3962399" y="1905000"/>
            <a:ext cx="4474723" cy="1905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5"/>
          <p:cNvSpPr>
            <a:spLocks noGrp="1"/>
          </p:cNvSpPr>
          <p:nvPr>
            <p:ph type="sldNum" sz="quarter" idx="10"/>
          </p:nvPr>
        </p:nvSpPr>
        <p:spPr/>
        <p:txBody>
          <a:bodyPr/>
          <a:lstStyle/>
          <a:p>
            <a:pPr>
              <a:defRPr/>
            </a:pPr>
            <a:fld id="{23EA0645-98D8-44B8-A7DE-E3C2921A6345}" type="slidenum">
              <a:rPr lang="zh-CN" altLang="en-US"/>
              <a:pPr>
                <a:defRPr/>
              </a:pPr>
              <a:t>2</a:t>
            </a:fld>
            <a:endParaRPr lang="en-US" altLang="zh-CN"/>
          </a:p>
        </p:txBody>
      </p:sp>
      <p:sp>
        <p:nvSpPr>
          <p:cNvPr id="13316" name="Rectangle 2"/>
          <p:cNvSpPr>
            <a:spLocks noGrp="1" noChangeArrowheads="1"/>
          </p:cNvSpPr>
          <p:nvPr>
            <p:ph type="title"/>
          </p:nvPr>
        </p:nvSpPr>
        <p:spPr/>
        <p:txBody>
          <a:bodyPr/>
          <a:lstStyle/>
          <a:p>
            <a:pPr eaLnBrk="1" hangingPunct="1">
              <a:defRPr/>
            </a:pPr>
            <a:r>
              <a:rPr lang="en-US" altLang="zh-CN" i="1" dirty="0">
                <a:latin typeface="+mn-lt"/>
                <a:ea typeface="宋体" charset="-122"/>
              </a:rPr>
              <a:t>Contents</a:t>
            </a:r>
            <a:endParaRPr lang="en-US" altLang="zh-CN" i="1" dirty="0">
              <a:solidFill>
                <a:schemeClr val="accent1"/>
              </a:solidFill>
              <a:latin typeface="+mn-lt"/>
              <a:ea typeface="宋体" charset="-122"/>
            </a:endParaRPr>
          </a:p>
        </p:txBody>
      </p:sp>
      <p:grpSp>
        <p:nvGrpSpPr>
          <p:cNvPr id="7172" name="Group 61"/>
          <p:cNvGrpSpPr>
            <a:grpSpLocks/>
          </p:cNvGrpSpPr>
          <p:nvPr/>
        </p:nvGrpSpPr>
        <p:grpSpPr bwMode="auto">
          <a:xfrm>
            <a:off x="2209800" y="2057400"/>
            <a:ext cx="4724400" cy="685800"/>
            <a:chOff x="1296" y="1824"/>
            <a:chExt cx="2976" cy="432"/>
          </a:xfrm>
        </p:grpSpPr>
        <p:sp>
          <p:nvSpPr>
            <p:cNvPr id="89150" name="AutoShape 62"/>
            <p:cNvSpPr>
              <a:spLocks noChangeArrowheads="1"/>
            </p:cNvSpPr>
            <p:nvPr/>
          </p:nvSpPr>
          <p:spPr bwMode="gray">
            <a:xfrm>
              <a:off x="1536" y="1899"/>
              <a:ext cx="273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1" name="AutoShape 6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90" name="Text Box 64"/>
            <p:cNvSpPr txBox="1">
              <a:spLocks noChangeArrowheads="1"/>
            </p:cNvSpPr>
            <p:nvPr/>
          </p:nvSpPr>
          <p:spPr bwMode="gray">
            <a:xfrm>
              <a:off x="1680" y="1934"/>
              <a:ext cx="2160" cy="291"/>
            </a:xfrm>
            <a:prstGeom prst="rect">
              <a:avLst/>
            </a:prstGeom>
            <a:noFill/>
            <a:ln w="9525" algn="ctr">
              <a:noFill/>
              <a:miter lim="800000"/>
              <a:headEnd/>
              <a:tailEnd/>
            </a:ln>
          </p:spPr>
          <p:txBody>
            <a:bodyPr>
              <a:spAutoFit/>
            </a:bodyPr>
            <a:lstStyle/>
            <a:p>
              <a:pPr algn="ctr" eaLnBrk="0" hangingPunct="0"/>
              <a:r>
                <a:rPr lang="zh-CN" altLang="en-US" sz="2400">
                  <a:solidFill>
                    <a:srgbClr val="000000"/>
                  </a:solidFill>
                  <a:ea typeface="华文新魏" pitchFamily="2" charset="-122"/>
                </a:rPr>
                <a:t>语言处理器</a:t>
              </a:r>
            </a:p>
          </p:txBody>
        </p:sp>
        <p:sp>
          <p:nvSpPr>
            <p:cNvPr id="7191" name="Text Box 6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1</a:t>
              </a:r>
            </a:p>
          </p:txBody>
        </p:sp>
      </p:grpSp>
      <p:grpSp>
        <p:nvGrpSpPr>
          <p:cNvPr id="7173" name="Group 66"/>
          <p:cNvGrpSpPr>
            <a:grpSpLocks/>
          </p:cNvGrpSpPr>
          <p:nvPr/>
        </p:nvGrpSpPr>
        <p:grpSpPr bwMode="auto">
          <a:xfrm>
            <a:off x="2209800" y="2895600"/>
            <a:ext cx="4724400" cy="685800"/>
            <a:chOff x="1296" y="1824"/>
            <a:chExt cx="2976" cy="432"/>
          </a:xfrm>
        </p:grpSpPr>
        <p:sp>
          <p:nvSpPr>
            <p:cNvPr id="89155" name="AutoShape 67"/>
            <p:cNvSpPr>
              <a:spLocks noChangeArrowheads="1"/>
            </p:cNvSpPr>
            <p:nvPr/>
          </p:nvSpPr>
          <p:spPr bwMode="gray">
            <a:xfrm>
              <a:off x="1536" y="1899"/>
              <a:ext cx="2736" cy="288"/>
            </a:xfrm>
            <a:prstGeom prst="roundRect">
              <a:avLst>
                <a:gd name="adj" fmla="val 16667"/>
              </a:avLst>
            </a:prstGeom>
            <a:gradFill rotWithShape="1">
              <a:gsLst>
                <a:gs pos="0">
                  <a:schemeClr val="accent1">
                    <a:gamma/>
                    <a:tint val="21176"/>
                    <a:invGamma/>
                  </a:schemeClr>
                </a:gs>
                <a:gs pos="100000">
                  <a:schemeClr val="accent1"/>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56" name="AutoShape 6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86" name="Text Box 69"/>
            <p:cNvSpPr txBox="1">
              <a:spLocks noChangeArrowheads="1"/>
            </p:cNvSpPr>
            <p:nvPr/>
          </p:nvSpPr>
          <p:spPr bwMode="gray">
            <a:xfrm>
              <a:off x="1680" y="1934"/>
              <a:ext cx="2256" cy="288"/>
            </a:xfrm>
            <a:prstGeom prst="rect">
              <a:avLst/>
            </a:prstGeom>
            <a:noFill/>
            <a:ln w="9525" algn="ctr">
              <a:noFill/>
              <a:miter lim="800000"/>
              <a:headEnd/>
              <a:tailEnd/>
            </a:ln>
          </p:spPr>
          <p:txBody>
            <a:bodyPr>
              <a:spAutoFit/>
            </a:bodyPr>
            <a:lstStyle/>
            <a:p>
              <a:pPr algn="ctr" eaLnBrk="0" hangingPunct="0"/>
              <a:r>
                <a:rPr lang="zh-CN" altLang="en-US" sz="2400" dirty="0">
                  <a:solidFill>
                    <a:srgbClr val="000000"/>
                  </a:solidFill>
                  <a:ea typeface="华文新魏" pitchFamily="2" charset="-122"/>
                </a:rPr>
                <a:t>编译器的结构</a:t>
              </a:r>
            </a:p>
          </p:txBody>
        </p:sp>
        <p:sp>
          <p:nvSpPr>
            <p:cNvPr id="7187" name="Text Box 7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2</a:t>
              </a:r>
            </a:p>
          </p:txBody>
        </p:sp>
      </p:grpSp>
      <p:grpSp>
        <p:nvGrpSpPr>
          <p:cNvPr id="7174" name="Group 71"/>
          <p:cNvGrpSpPr>
            <a:grpSpLocks/>
          </p:cNvGrpSpPr>
          <p:nvPr/>
        </p:nvGrpSpPr>
        <p:grpSpPr bwMode="auto">
          <a:xfrm>
            <a:off x="2209800" y="3733800"/>
            <a:ext cx="4724400" cy="685800"/>
            <a:chOff x="1296" y="1824"/>
            <a:chExt cx="2976" cy="432"/>
          </a:xfrm>
        </p:grpSpPr>
        <p:sp>
          <p:nvSpPr>
            <p:cNvPr id="89160" name="AutoShape 72"/>
            <p:cNvSpPr>
              <a:spLocks noChangeArrowheads="1"/>
            </p:cNvSpPr>
            <p:nvPr/>
          </p:nvSpPr>
          <p:spPr bwMode="gray">
            <a:xfrm>
              <a:off x="1536" y="1899"/>
              <a:ext cx="2736" cy="288"/>
            </a:xfrm>
            <a:prstGeom prst="roundRect">
              <a:avLst>
                <a:gd name="adj" fmla="val 16667"/>
              </a:avLst>
            </a:prstGeom>
            <a:gradFill rotWithShape="1">
              <a:gsLst>
                <a:gs pos="0">
                  <a:schemeClr val="tx2">
                    <a:gamma/>
                    <a:tint val="21176"/>
                    <a:invGamma/>
                  </a:schemeClr>
                </a:gs>
                <a:gs pos="100000">
                  <a:schemeClr val="tx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1" name="AutoShape 7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82" name="Text Box 74"/>
            <p:cNvSpPr txBox="1">
              <a:spLocks noChangeArrowheads="1"/>
            </p:cNvSpPr>
            <p:nvPr/>
          </p:nvSpPr>
          <p:spPr bwMode="gray">
            <a:xfrm>
              <a:off x="1680" y="1934"/>
              <a:ext cx="2304" cy="288"/>
            </a:xfrm>
            <a:prstGeom prst="rect">
              <a:avLst/>
            </a:prstGeom>
            <a:noFill/>
            <a:ln w="9525" algn="ctr">
              <a:noFill/>
              <a:miter lim="800000"/>
              <a:headEnd/>
              <a:tailEnd/>
            </a:ln>
          </p:spPr>
          <p:txBody>
            <a:bodyPr>
              <a:spAutoFit/>
            </a:bodyPr>
            <a:lstStyle/>
            <a:p>
              <a:pPr algn="ctr" eaLnBrk="0" hangingPunct="0"/>
              <a:r>
                <a:rPr lang="zh-CN" altLang="en-US" sz="2400" dirty="0">
                  <a:solidFill>
                    <a:srgbClr val="000000"/>
                  </a:solidFill>
                  <a:ea typeface="华文新魏" pitchFamily="2" charset="-122"/>
                </a:rPr>
                <a:t>程序设计语言</a:t>
              </a:r>
            </a:p>
          </p:txBody>
        </p:sp>
        <p:sp>
          <p:nvSpPr>
            <p:cNvPr id="7183" name="Text Box 75"/>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3</a:t>
              </a:r>
            </a:p>
          </p:txBody>
        </p:sp>
      </p:grpSp>
      <p:grpSp>
        <p:nvGrpSpPr>
          <p:cNvPr id="7175" name="Group 76"/>
          <p:cNvGrpSpPr>
            <a:grpSpLocks/>
          </p:cNvGrpSpPr>
          <p:nvPr/>
        </p:nvGrpSpPr>
        <p:grpSpPr bwMode="auto">
          <a:xfrm>
            <a:off x="2209800" y="4648200"/>
            <a:ext cx="4724400" cy="685800"/>
            <a:chOff x="1296" y="1824"/>
            <a:chExt cx="2976" cy="432"/>
          </a:xfrm>
        </p:grpSpPr>
        <p:sp>
          <p:nvSpPr>
            <p:cNvPr id="89165" name="AutoShape 77"/>
            <p:cNvSpPr>
              <a:spLocks noChangeArrowheads="1"/>
            </p:cNvSpPr>
            <p:nvPr/>
          </p:nvSpPr>
          <p:spPr bwMode="gray">
            <a:xfrm>
              <a:off x="1536" y="1899"/>
              <a:ext cx="2736" cy="288"/>
            </a:xfrm>
            <a:prstGeom prst="roundRect">
              <a:avLst>
                <a:gd name="adj" fmla="val 16667"/>
              </a:avLst>
            </a:prstGeom>
            <a:gradFill rotWithShape="1">
              <a:gsLst>
                <a:gs pos="0">
                  <a:schemeClr val="folHlink">
                    <a:gamma/>
                    <a:tint val="21176"/>
                    <a:invGamma/>
                  </a:schemeClr>
                </a:gs>
                <a:gs pos="100000">
                  <a:schemeClr val="folHlink"/>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a:ea typeface="+mn-ea"/>
              </a:endParaRPr>
            </a:p>
          </p:txBody>
        </p:sp>
        <p:sp>
          <p:nvSpPr>
            <p:cNvPr id="89166" name="AutoShape 7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endParaRPr lang="zh-CN" altLang="en-US">
                <a:ea typeface="+mn-ea"/>
              </a:endParaRPr>
            </a:p>
          </p:txBody>
        </p:sp>
        <p:sp>
          <p:nvSpPr>
            <p:cNvPr id="7178" name="Text Box 79"/>
            <p:cNvSpPr txBox="1">
              <a:spLocks noChangeArrowheads="1"/>
            </p:cNvSpPr>
            <p:nvPr/>
          </p:nvSpPr>
          <p:spPr bwMode="gray">
            <a:xfrm>
              <a:off x="1680" y="1934"/>
              <a:ext cx="2448" cy="288"/>
            </a:xfrm>
            <a:prstGeom prst="rect">
              <a:avLst/>
            </a:prstGeom>
            <a:noFill/>
            <a:ln w="9525" algn="ctr">
              <a:noFill/>
              <a:miter lim="800000"/>
              <a:headEnd/>
              <a:tailEnd/>
            </a:ln>
          </p:spPr>
          <p:txBody>
            <a:bodyPr>
              <a:spAutoFit/>
            </a:bodyPr>
            <a:lstStyle/>
            <a:p>
              <a:pPr algn="ctr" eaLnBrk="0" hangingPunct="0"/>
              <a:r>
                <a:rPr lang="zh-CN" altLang="en-US" sz="2400" dirty="0">
                  <a:solidFill>
                    <a:srgbClr val="000000"/>
                  </a:solidFill>
                  <a:ea typeface="华文新魏" pitchFamily="2" charset="-122"/>
                </a:rPr>
                <a:t>编译的相关科学和应用</a:t>
              </a:r>
            </a:p>
          </p:txBody>
        </p:sp>
        <p:sp>
          <p:nvSpPr>
            <p:cNvPr id="7179" name="Text Box 80"/>
            <p:cNvSpPr txBox="1">
              <a:spLocks noChangeArrowheads="1"/>
            </p:cNvSpPr>
            <p:nvPr/>
          </p:nvSpPr>
          <p:spPr bwMode="gray">
            <a:xfrm>
              <a:off x="1393" y="1886"/>
              <a:ext cx="223" cy="288"/>
            </a:xfrm>
            <a:prstGeom prst="rect">
              <a:avLst/>
            </a:prstGeom>
            <a:noFill/>
            <a:ln w="9525" algn="ctr">
              <a:noFill/>
              <a:miter lim="800000"/>
              <a:headEnd/>
              <a:tailEnd/>
            </a:ln>
          </p:spPr>
          <p:txBody>
            <a:bodyPr wrap="none">
              <a:spAutoFit/>
            </a:bodyPr>
            <a:lstStyle/>
            <a:p>
              <a:pPr algn="ctr" eaLnBrk="0" hangingPunct="0"/>
              <a:r>
                <a:rPr lang="en-US" altLang="zh-CN" sz="2400">
                  <a:solidFill>
                    <a:schemeClr val="bg1"/>
                  </a:solidFill>
                </a:rPr>
                <a:t>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a:t>编译步骤</a:t>
            </a:r>
            <a:r>
              <a:rPr lang="en-US" altLang="zh-CN"/>
              <a:t>……</a:t>
            </a:r>
            <a:r>
              <a:rPr lang="zh-CN" altLang="en-US"/>
              <a:t>语法分析</a:t>
            </a:r>
          </a:p>
        </p:txBody>
      </p:sp>
      <p:sp>
        <p:nvSpPr>
          <p:cNvPr id="28675" name="内容占位符 2"/>
          <p:cNvSpPr>
            <a:spLocks noGrp="1"/>
          </p:cNvSpPr>
          <p:nvPr>
            <p:ph idx="1"/>
          </p:nvPr>
        </p:nvSpPr>
        <p:spPr/>
        <p:txBody>
          <a:bodyPr/>
          <a:lstStyle/>
          <a:p>
            <a:pPr>
              <a:lnSpc>
                <a:spcPct val="130000"/>
              </a:lnSpc>
              <a:defRPr/>
            </a:pPr>
            <a:r>
              <a:rPr lang="zh-CN" altLang="en-US" dirty="0"/>
              <a:t>语法分析（</a:t>
            </a:r>
            <a:r>
              <a:rPr lang="en-US" altLang="zh-CN" i="1" dirty="0"/>
              <a:t>syntax analysis</a:t>
            </a:r>
            <a:r>
              <a:rPr lang="zh-CN" altLang="en-US" dirty="0"/>
              <a:t>）</a:t>
            </a:r>
            <a:endParaRPr lang="en-US" altLang="zh-CN" dirty="0"/>
          </a:p>
          <a:p>
            <a:pPr lvl="1">
              <a:lnSpc>
                <a:spcPct val="130000"/>
              </a:lnSpc>
              <a:defRPr/>
            </a:pPr>
            <a:r>
              <a:rPr lang="zh-CN" altLang="en-US" dirty="0"/>
              <a:t>也叫解析或分析（</a:t>
            </a:r>
            <a:r>
              <a:rPr lang="en-US" altLang="zh-CN" i="1" dirty="0"/>
              <a:t>parsing</a:t>
            </a:r>
            <a:r>
              <a:rPr lang="zh-CN" altLang="en-US" dirty="0"/>
              <a:t>）</a:t>
            </a:r>
            <a:endParaRPr lang="en-US" altLang="zh-CN" dirty="0"/>
          </a:p>
          <a:p>
            <a:pPr lvl="1">
              <a:lnSpc>
                <a:spcPct val="130000"/>
              </a:lnSpc>
              <a:defRPr/>
            </a:pPr>
            <a:r>
              <a:rPr lang="zh-CN" altLang="en-US" dirty="0"/>
              <a:t>任务：使用词法分析生成的词法单元的</a:t>
            </a:r>
            <a:r>
              <a:rPr lang="zh-CN" altLang="en-US" dirty="0">
                <a:solidFill>
                  <a:srgbClr val="FF0000"/>
                </a:solidFill>
              </a:rPr>
              <a:t>第一个分量</a:t>
            </a:r>
            <a:r>
              <a:rPr lang="zh-CN" altLang="en-US" dirty="0"/>
              <a:t>来创建</a:t>
            </a:r>
            <a:r>
              <a:rPr lang="zh-CN" altLang="en-US" dirty="0">
                <a:solidFill>
                  <a:srgbClr val="FF0000"/>
                </a:solidFill>
              </a:rPr>
              <a:t>树形</a:t>
            </a:r>
            <a:r>
              <a:rPr lang="zh-CN" altLang="en-US" dirty="0"/>
              <a:t>的中间表示</a:t>
            </a:r>
            <a:endParaRPr lang="en-US" altLang="zh-CN" dirty="0"/>
          </a:p>
          <a:p>
            <a:pPr lvl="2">
              <a:lnSpc>
                <a:spcPct val="130000"/>
              </a:lnSpc>
              <a:defRPr/>
            </a:pPr>
            <a:r>
              <a:rPr lang="zh-CN" altLang="en-US" dirty="0"/>
              <a:t>该中间表示给出了词法分析产生的词法单元流的</a:t>
            </a:r>
            <a:r>
              <a:rPr lang="zh-CN" altLang="en-US" dirty="0">
                <a:solidFill>
                  <a:srgbClr val="FF0000"/>
                </a:solidFill>
              </a:rPr>
              <a:t>语法结构</a:t>
            </a:r>
            <a:endParaRPr lang="en-US" altLang="zh-CN" dirty="0">
              <a:solidFill>
                <a:srgbClr val="FF0000"/>
              </a:solidFill>
            </a:endParaRPr>
          </a:p>
          <a:p>
            <a:pPr lvl="2">
              <a:lnSpc>
                <a:spcPct val="130000"/>
              </a:lnSpc>
              <a:defRPr/>
            </a:pPr>
            <a:r>
              <a:rPr lang="zh-CN" altLang="en-US" dirty="0"/>
              <a:t>常用表示法是语法树（</a:t>
            </a:r>
            <a:r>
              <a:rPr lang="en-US" altLang="zh-CN" i="1" dirty="0"/>
              <a:t>syntax tree</a:t>
            </a:r>
            <a:r>
              <a:rPr lang="zh-CN" altLang="en-US" dirty="0"/>
              <a:t>）（如，内部结点表示运算，相应的子结点表示运算的分量）</a:t>
            </a:r>
            <a:endParaRPr lang="en-US" altLang="zh-CN" dirty="0"/>
          </a:p>
          <a:p>
            <a:pPr lvl="2">
              <a:lnSpc>
                <a:spcPct val="130000"/>
              </a:lnSpc>
              <a:defRPr/>
            </a:pPr>
            <a:r>
              <a:rPr lang="zh-CN" altLang="en-US" dirty="0"/>
              <a:t>后续步骤使用这个语法结构来分析源程序，并生成目标程序</a:t>
            </a:r>
            <a:endParaRPr lang="en-US" altLang="zh-CN" dirty="0"/>
          </a:p>
          <a:p>
            <a:pPr lvl="1">
              <a:lnSpc>
                <a:spcPct val="130000"/>
              </a:lnSpc>
              <a:defRPr/>
            </a:pPr>
            <a:r>
              <a:rPr lang="zh-CN" altLang="en-US" dirty="0"/>
              <a:t>描述语法结构的工具</a:t>
            </a:r>
            <a:endParaRPr lang="en-US" altLang="zh-CN" dirty="0"/>
          </a:p>
          <a:p>
            <a:pPr lvl="2">
              <a:lnSpc>
                <a:spcPct val="130000"/>
              </a:lnSpc>
              <a:defRPr/>
            </a:pPr>
            <a:r>
              <a:rPr lang="zh-CN" altLang="en-US" dirty="0">
                <a:solidFill>
                  <a:srgbClr val="FF0000"/>
                </a:solidFill>
              </a:rPr>
              <a:t>上下文无关文法</a:t>
            </a:r>
            <a:r>
              <a:rPr lang="zh-CN" altLang="en-US" dirty="0"/>
              <a:t>（</a:t>
            </a:r>
            <a:r>
              <a:rPr lang="en-US" altLang="zh-CN" i="1" dirty="0" err="1"/>
              <a:t>CFG</a:t>
            </a:r>
            <a:r>
              <a:rPr lang="zh-CN" altLang="en-US" dirty="0"/>
              <a:t>）</a:t>
            </a:r>
          </a:p>
        </p:txBody>
      </p:sp>
      <p:sp>
        <p:nvSpPr>
          <p:cNvPr id="5" name="灯片编号占位符 4"/>
          <p:cNvSpPr>
            <a:spLocks noGrp="1"/>
          </p:cNvSpPr>
          <p:nvPr>
            <p:ph type="sldNum" sz="quarter" idx="10"/>
          </p:nvPr>
        </p:nvSpPr>
        <p:spPr/>
        <p:txBody>
          <a:bodyPr/>
          <a:lstStyle/>
          <a:p>
            <a:pPr>
              <a:defRPr/>
            </a:pPr>
            <a:fld id="{672C56D2-AA7B-4A7F-ADB9-0728006F50A5}" type="slidenum">
              <a:rPr lang="zh-CN" altLang="en-US" smtClean="0"/>
              <a:pPr>
                <a:defRPr/>
              </a:pPr>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5"/>
          <p:cNvSpPr>
            <a:spLocks noGrp="1"/>
          </p:cNvSpPr>
          <p:nvPr>
            <p:ph type="title"/>
          </p:nvPr>
        </p:nvSpPr>
        <p:spPr/>
        <p:txBody>
          <a:bodyPr/>
          <a:lstStyle/>
          <a:p>
            <a:r>
              <a:rPr lang="zh-CN" altLang="en-US"/>
              <a:t>语法分析</a:t>
            </a:r>
            <a:r>
              <a:rPr lang="en-US" altLang="zh-CN"/>
              <a:t>……</a:t>
            </a:r>
            <a:r>
              <a:rPr lang="zh-CN" altLang="en-US"/>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851390D0-48FF-4FFB-834D-92741A0F0540}" type="slidenum">
              <a:rPr lang="zh-CN" altLang="en-US" smtClean="0"/>
              <a:pPr>
                <a:defRPr/>
              </a:pPr>
              <a:t>21</a:t>
            </a:fld>
            <a:endParaRPr lang="en-US" altLang="zh-CN"/>
          </a:p>
        </p:txBody>
      </p:sp>
      <p:pic>
        <p:nvPicPr>
          <p:cNvPr id="29700"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29701" name="Picture 2"/>
          <p:cNvPicPr>
            <a:picLocks noChangeAspect="1" noChangeArrowheads="1"/>
          </p:cNvPicPr>
          <p:nvPr/>
        </p:nvPicPr>
        <p:blipFill>
          <a:blip r:embed="rId3"/>
          <a:srcRect/>
          <a:stretch>
            <a:fillRect/>
          </a:stretch>
        </p:blipFill>
        <p:spPr bwMode="auto">
          <a:xfrm>
            <a:off x="4191000" y="1447800"/>
            <a:ext cx="4419600" cy="5014913"/>
          </a:xfrm>
          <a:prstGeom prst="rect">
            <a:avLst/>
          </a:prstGeom>
          <a:noFill/>
          <a:ln w="9525">
            <a:noFill/>
            <a:miter lim="800000"/>
            <a:headEnd/>
            <a:tailEnd/>
          </a:ln>
        </p:spPr>
      </p:pic>
      <p:sp>
        <p:nvSpPr>
          <p:cNvPr id="6" name="矩形 5"/>
          <p:cNvSpPr/>
          <p:nvPr/>
        </p:nvSpPr>
        <p:spPr>
          <a:xfrm>
            <a:off x="4191000" y="2819400"/>
            <a:ext cx="4343400" cy="25908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0" y="6324600"/>
            <a:ext cx="8153400" cy="369332"/>
          </a:xfrm>
          <a:prstGeom prst="rect">
            <a:avLst/>
          </a:prstGeom>
          <a:noFill/>
        </p:spPr>
        <p:txBody>
          <a:bodyPr wrap="square" rtlCol="0">
            <a:spAutoFit/>
          </a:bodyPr>
          <a:lstStyle/>
          <a:p>
            <a:r>
              <a:rPr lang="zh-CN" altLang="en-US" dirty="0"/>
              <a:t>语法分析将什么转化成为了什么？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a:t>编译步骤</a:t>
            </a:r>
            <a:r>
              <a:rPr lang="en-US" altLang="zh-CN"/>
              <a:t>……</a:t>
            </a:r>
            <a:r>
              <a:rPr lang="zh-CN" altLang="en-US"/>
              <a:t>语义分析</a:t>
            </a:r>
          </a:p>
        </p:txBody>
      </p:sp>
      <p:sp>
        <p:nvSpPr>
          <p:cNvPr id="30723" name="内容占位符 2"/>
          <p:cNvSpPr>
            <a:spLocks noGrp="1"/>
          </p:cNvSpPr>
          <p:nvPr>
            <p:ph idx="1"/>
          </p:nvPr>
        </p:nvSpPr>
        <p:spPr>
          <a:xfrm>
            <a:off x="457200" y="1371600"/>
            <a:ext cx="8229600" cy="5257800"/>
          </a:xfrm>
        </p:spPr>
        <p:txBody>
          <a:bodyPr/>
          <a:lstStyle/>
          <a:p>
            <a:pPr>
              <a:lnSpc>
                <a:spcPct val="140000"/>
              </a:lnSpc>
              <a:defRPr/>
            </a:pPr>
            <a:r>
              <a:rPr lang="zh-CN" altLang="en-US" dirty="0"/>
              <a:t>语义分析（</a:t>
            </a:r>
            <a:r>
              <a:rPr lang="en-US" altLang="zh-CN" i="1" dirty="0"/>
              <a:t>semantic analysis</a:t>
            </a:r>
            <a:r>
              <a:rPr lang="zh-CN" altLang="en-US" dirty="0"/>
              <a:t>）</a:t>
            </a:r>
            <a:endParaRPr lang="en-US" altLang="zh-CN" dirty="0"/>
          </a:p>
          <a:p>
            <a:pPr lvl="1">
              <a:lnSpc>
                <a:spcPct val="140000"/>
              </a:lnSpc>
              <a:defRPr/>
            </a:pPr>
            <a:r>
              <a:rPr lang="zh-CN" altLang="en-US" dirty="0"/>
              <a:t>语义分析器的任务</a:t>
            </a:r>
            <a:endParaRPr lang="en-US" altLang="zh-CN" dirty="0"/>
          </a:p>
          <a:p>
            <a:pPr lvl="2">
              <a:lnSpc>
                <a:spcPct val="140000"/>
              </a:lnSpc>
              <a:defRPr/>
            </a:pPr>
            <a:r>
              <a:rPr lang="zh-CN" altLang="en-US" dirty="0"/>
              <a:t>使用语法树和符号表中的信息来检查源程序是否和语言定义的语义一致</a:t>
            </a:r>
            <a:endParaRPr lang="en-US" altLang="zh-CN" dirty="0"/>
          </a:p>
          <a:p>
            <a:pPr lvl="2">
              <a:lnSpc>
                <a:spcPct val="140000"/>
              </a:lnSpc>
              <a:defRPr/>
            </a:pPr>
            <a:r>
              <a:rPr lang="zh-CN" altLang="en-US" dirty="0">
                <a:solidFill>
                  <a:srgbClr val="FF0000"/>
                </a:solidFill>
              </a:rPr>
              <a:t>收集类型信息</a:t>
            </a:r>
            <a:r>
              <a:rPr lang="zh-CN" altLang="en-US" dirty="0"/>
              <a:t>，把这些信息存放在语法树或符号表中，以便在随后的中间代码生成过程中使用</a:t>
            </a:r>
            <a:endParaRPr lang="en-US" altLang="zh-CN" dirty="0"/>
          </a:p>
          <a:p>
            <a:pPr lvl="1">
              <a:lnSpc>
                <a:spcPct val="140000"/>
              </a:lnSpc>
              <a:defRPr/>
            </a:pPr>
            <a:r>
              <a:rPr lang="zh-CN" altLang="en-US" dirty="0"/>
              <a:t>语义分析的一个重要部分是</a:t>
            </a:r>
            <a:r>
              <a:rPr lang="zh-CN" altLang="en-US" dirty="0">
                <a:solidFill>
                  <a:srgbClr val="FF0000"/>
                </a:solidFill>
              </a:rPr>
              <a:t>类型检查</a:t>
            </a:r>
            <a:endParaRPr lang="en-US" altLang="zh-CN" dirty="0">
              <a:solidFill>
                <a:srgbClr val="FF0000"/>
              </a:solidFill>
            </a:endParaRPr>
          </a:p>
          <a:p>
            <a:pPr lvl="2">
              <a:lnSpc>
                <a:spcPct val="140000"/>
              </a:lnSpc>
              <a:defRPr/>
            </a:pPr>
            <a:r>
              <a:rPr lang="zh-CN" altLang="en-US" dirty="0"/>
              <a:t>检查每个运算符是否具有匹配的运算分量</a:t>
            </a:r>
            <a:endParaRPr lang="en-US" altLang="zh-CN" dirty="0"/>
          </a:p>
          <a:p>
            <a:pPr lvl="2">
              <a:lnSpc>
                <a:spcPct val="140000"/>
              </a:lnSpc>
              <a:defRPr/>
            </a:pPr>
            <a:r>
              <a:rPr lang="zh-CN" altLang="en-US" dirty="0"/>
              <a:t>自动类型转换</a:t>
            </a:r>
          </a:p>
        </p:txBody>
      </p:sp>
      <p:sp>
        <p:nvSpPr>
          <p:cNvPr id="5" name="灯片编号占位符 4"/>
          <p:cNvSpPr>
            <a:spLocks noGrp="1"/>
          </p:cNvSpPr>
          <p:nvPr>
            <p:ph type="sldNum" sz="quarter" idx="10"/>
          </p:nvPr>
        </p:nvSpPr>
        <p:spPr/>
        <p:txBody>
          <a:bodyPr/>
          <a:lstStyle/>
          <a:p>
            <a:pPr>
              <a:defRPr/>
            </a:pPr>
            <a:fld id="{A6158E9A-4603-448E-A64D-47A6FE351C77}" type="slidenum">
              <a:rPr lang="zh-CN" altLang="en-US" smtClean="0"/>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5"/>
          <p:cNvSpPr>
            <a:spLocks noGrp="1"/>
          </p:cNvSpPr>
          <p:nvPr>
            <p:ph type="title"/>
          </p:nvPr>
        </p:nvSpPr>
        <p:spPr/>
        <p:txBody>
          <a:bodyPr/>
          <a:lstStyle/>
          <a:p>
            <a:r>
              <a:rPr lang="zh-CN" altLang="en-US"/>
              <a:t>语义分析</a:t>
            </a:r>
            <a:r>
              <a:rPr lang="en-US" altLang="zh-CN"/>
              <a:t>……</a:t>
            </a:r>
            <a:r>
              <a:rPr lang="zh-CN" altLang="en-US"/>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8A20E374-8FB3-4936-8781-8A8C629EF1BC}" type="slidenum">
              <a:rPr lang="zh-CN" altLang="en-US" smtClean="0"/>
              <a:pPr>
                <a:defRPr/>
              </a:pPr>
              <a:t>23</a:t>
            </a:fld>
            <a:endParaRPr lang="en-US" altLang="zh-CN"/>
          </a:p>
        </p:txBody>
      </p:sp>
      <p:pic>
        <p:nvPicPr>
          <p:cNvPr id="31748" name="Picture 2"/>
          <p:cNvPicPr>
            <a:picLocks noChangeAspect="1" noChangeArrowheads="1"/>
          </p:cNvPicPr>
          <p:nvPr/>
        </p:nvPicPr>
        <p:blipFill>
          <a:blip r:embed="rId2"/>
          <a:srcRect/>
          <a:stretch>
            <a:fillRect/>
          </a:stretch>
        </p:blipFill>
        <p:spPr bwMode="auto">
          <a:xfrm>
            <a:off x="609600" y="2362200"/>
            <a:ext cx="2976563" cy="2438400"/>
          </a:xfrm>
          <a:prstGeom prst="rect">
            <a:avLst/>
          </a:prstGeom>
          <a:noFill/>
          <a:ln w="9525">
            <a:noFill/>
            <a:miter lim="800000"/>
            <a:headEnd/>
            <a:tailEnd/>
          </a:ln>
        </p:spPr>
      </p:pic>
      <p:pic>
        <p:nvPicPr>
          <p:cNvPr id="31749" name="Picture 2"/>
          <p:cNvPicPr>
            <a:picLocks noChangeAspect="1" noChangeArrowheads="1"/>
          </p:cNvPicPr>
          <p:nvPr/>
        </p:nvPicPr>
        <p:blipFill>
          <a:blip r:embed="rId3"/>
          <a:srcRect/>
          <a:stretch>
            <a:fillRect/>
          </a:stretch>
        </p:blipFill>
        <p:spPr bwMode="auto">
          <a:xfrm>
            <a:off x="4191000" y="1263650"/>
            <a:ext cx="4495800" cy="5419725"/>
          </a:xfrm>
          <a:prstGeom prst="rect">
            <a:avLst/>
          </a:prstGeom>
          <a:noFill/>
          <a:ln w="9525">
            <a:noFill/>
            <a:miter lim="800000"/>
            <a:headEnd/>
            <a:tailEnd/>
          </a:ln>
        </p:spPr>
      </p:pic>
      <p:sp>
        <p:nvSpPr>
          <p:cNvPr id="6" name="矩形 5"/>
          <p:cNvSpPr/>
          <p:nvPr/>
        </p:nvSpPr>
        <p:spPr>
          <a:xfrm>
            <a:off x="4191000" y="2286000"/>
            <a:ext cx="4343400" cy="3429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a:t>编译步骤</a:t>
            </a:r>
            <a:r>
              <a:rPr lang="en-US" altLang="zh-CN"/>
              <a:t>……</a:t>
            </a:r>
            <a:r>
              <a:rPr lang="zh-CN" altLang="en-US"/>
              <a:t>中间代码生成</a:t>
            </a:r>
          </a:p>
        </p:txBody>
      </p:sp>
      <p:sp>
        <p:nvSpPr>
          <p:cNvPr id="3" name="内容占位符 2"/>
          <p:cNvSpPr>
            <a:spLocks noGrp="1"/>
          </p:cNvSpPr>
          <p:nvPr>
            <p:ph idx="1"/>
          </p:nvPr>
        </p:nvSpPr>
        <p:spPr/>
        <p:txBody>
          <a:bodyPr/>
          <a:lstStyle/>
          <a:p>
            <a:pPr>
              <a:lnSpc>
                <a:spcPct val="150000"/>
              </a:lnSpc>
              <a:defRPr/>
            </a:pPr>
            <a:r>
              <a:rPr lang="zh-CN" altLang="en-US" dirty="0"/>
              <a:t>中间语言</a:t>
            </a:r>
            <a:endParaRPr lang="en-US" altLang="zh-CN" dirty="0"/>
          </a:p>
          <a:p>
            <a:pPr lvl="1">
              <a:lnSpc>
                <a:spcPct val="150000"/>
              </a:lnSpc>
              <a:defRPr/>
            </a:pPr>
            <a:r>
              <a:rPr lang="zh-CN" altLang="en-US" dirty="0"/>
              <a:t>独立于源语言和机器</a:t>
            </a:r>
            <a:endParaRPr lang="en-US" altLang="zh-CN" dirty="0"/>
          </a:p>
          <a:p>
            <a:pPr lvl="1">
              <a:lnSpc>
                <a:spcPct val="150000"/>
              </a:lnSpc>
              <a:defRPr/>
            </a:pPr>
            <a:r>
              <a:rPr lang="zh-CN" altLang="en-US" dirty="0"/>
              <a:t>特点：易于生成，易于优化，易于翻译为目标机器上的语言</a:t>
            </a:r>
            <a:endParaRPr lang="en-US" altLang="zh-CN" dirty="0"/>
          </a:p>
          <a:p>
            <a:pPr lvl="1">
              <a:lnSpc>
                <a:spcPct val="150000"/>
              </a:lnSpc>
              <a:defRPr/>
            </a:pPr>
            <a:r>
              <a:rPr lang="zh-CN" altLang="en-US" dirty="0"/>
              <a:t>区分编译器的前端和后端</a:t>
            </a:r>
            <a:endParaRPr lang="en-US" altLang="zh-CN" dirty="0"/>
          </a:p>
          <a:p>
            <a:pPr>
              <a:lnSpc>
                <a:spcPct val="150000"/>
              </a:lnSpc>
              <a:defRPr/>
            </a:pPr>
            <a:r>
              <a:rPr lang="zh-CN" altLang="en-US" dirty="0"/>
              <a:t>三地址代码（</a:t>
            </a:r>
            <a:r>
              <a:rPr lang="en-US" altLang="zh-CN" i="1" dirty="0"/>
              <a:t>three-address code</a:t>
            </a:r>
            <a:r>
              <a:rPr lang="zh-CN" altLang="en-US" dirty="0"/>
              <a:t>）</a:t>
            </a:r>
            <a:endParaRPr lang="en-US" altLang="zh-CN" dirty="0"/>
          </a:p>
          <a:p>
            <a:pPr lvl="1">
              <a:lnSpc>
                <a:spcPct val="150000"/>
              </a:lnSpc>
              <a:defRPr/>
            </a:pPr>
            <a:r>
              <a:rPr lang="en-US" altLang="zh-CN" dirty="0">
                <a:solidFill>
                  <a:schemeClr val="tx2">
                    <a:lumMod val="60000"/>
                    <a:lumOff val="40000"/>
                  </a:schemeClr>
                </a:solidFill>
              </a:rPr>
              <a:t>x = y op z</a:t>
            </a:r>
          </a:p>
          <a:p>
            <a:pPr lvl="1">
              <a:lnSpc>
                <a:spcPct val="150000"/>
              </a:lnSpc>
              <a:defRPr/>
            </a:pPr>
            <a:r>
              <a:rPr lang="zh-CN" altLang="en-US" dirty="0"/>
              <a:t>每条指令最多出现三个地址</a:t>
            </a:r>
          </a:p>
        </p:txBody>
      </p:sp>
      <p:sp>
        <p:nvSpPr>
          <p:cNvPr id="5" name="灯片编号占位符 4"/>
          <p:cNvSpPr>
            <a:spLocks noGrp="1"/>
          </p:cNvSpPr>
          <p:nvPr>
            <p:ph type="sldNum" sz="quarter" idx="10"/>
          </p:nvPr>
        </p:nvSpPr>
        <p:spPr/>
        <p:txBody>
          <a:bodyPr/>
          <a:lstStyle/>
          <a:p>
            <a:pPr>
              <a:defRPr/>
            </a:pPr>
            <a:fld id="{5DCF9E47-562F-4772-98C0-FAE3B774F1B2}" type="slidenum">
              <a:rPr lang="zh-CN" altLang="en-US" smtClean="0"/>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5"/>
          <p:cNvSpPr>
            <a:spLocks noGrp="1"/>
          </p:cNvSpPr>
          <p:nvPr>
            <p:ph type="title"/>
          </p:nvPr>
        </p:nvSpPr>
        <p:spPr/>
        <p:txBody>
          <a:bodyPr/>
          <a:lstStyle/>
          <a:p>
            <a:r>
              <a:rPr lang="zh-CN" altLang="en-US"/>
              <a:t>中间代码生成</a:t>
            </a:r>
            <a:r>
              <a:rPr lang="en-US" altLang="zh-CN"/>
              <a:t>……</a:t>
            </a:r>
            <a:r>
              <a:rPr lang="zh-CN" altLang="en-US"/>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9E5CEAFC-3729-4F90-930F-84A595E5D49A}" type="slidenum">
              <a:rPr lang="zh-CN" altLang="en-US" smtClean="0"/>
              <a:pPr>
                <a:defRPr/>
              </a:pPr>
              <a:t>25</a:t>
            </a:fld>
            <a:endParaRPr lang="en-US" altLang="zh-CN"/>
          </a:p>
        </p:txBody>
      </p:sp>
      <p:pic>
        <p:nvPicPr>
          <p:cNvPr id="33796"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33797" name="Picture 2"/>
          <p:cNvPicPr>
            <a:picLocks noChangeAspect="1" noChangeArrowheads="1"/>
          </p:cNvPicPr>
          <p:nvPr/>
        </p:nvPicPr>
        <p:blipFill>
          <a:blip r:embed="rId3"/>
          <a:srcRect/>
          <a:stretch>
            <a:fillRect/>
          </a:stretch>
        </p:blipFill>
        <p:spPr bwMode="auto">
          <a:xfrm>
            <a:off x="4114800" y="1166813"/>
            <a:ext cx="4419600" cy="5443537"/>
          </a:xfrm>
          <a:prstGeom prst="rect">
            <a:avLst/>
          </a:prstGeom>
          <a:noFill/>
          <a:ln w="9525">
            <a:noFill/>
            <a:miter lim="800000"/>
            <a:headEnd/>
            <a:tailEnd/>
          </a:ln>
        </p:spPr>
      </p:pic>
      <p:sp>
        <p:nvSpPr>
          <p:cNvPr id="6" name="矩形 5"/>
          <p:cNvSpPr/>
          <p:nvPr/>
        </p:nvSpPr>
        <p:spPr>
          <a:xfrm>
            <a:off x="4191000" y="2133600"/>
            <a:ext cx="4343400" cy="3505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a:t>编译步骤</a:t>
            </a:r>
            <a:r>
              <a:rPr lang="en-US" altLang="zh-CN"/>
              <a:t>……</a:t>
            </a:r>
            <a:r>
              <a:rPr lang="zh-CN" altLang="en-US"/>
              <a:t>代码优化</a:t>
            </a:r>
          </a:p>
        </p:txBody>
      </p:sp>
      <p:sp>
        <p:nvSpPr>
          <p:cNvPr id="34819" name="内容占位符 2"/>
          <p:cNvSpPr>
            <a:spLocks noGrp="1"/>
          </p:cNvSpPr>
          <p:nvPr>
            <p:ph idx="1"/>
          </p:nvPr>
        </p:nvSpPr>
        <p:spPr/>
        <p:txBody>
          <a:bodyPr/>
          <a:lstStyle/>
          <a:p>
            <a:pPr>
              <a:lnSpc>
                <a:spcPct val="150000"/>
              </a:lnSpc>
              <a:defRPr/>
            </a:pPr>
            <a:r>
              <a:rPr lang="zh-CN" altLang="en-US" sz="2800" dirty="0"/>
              <a:t>机器无关的代码优化</a:t>
            </a:r>
            <a:endParaRPr lang="en-US" altLang="zh-CN" sz="2800" dirty="0"/>
          </a:p>
          <a:p>
            <a:pPr lvl="1">
              <a:lnSpc>
                <a:spcPct val="150000"/>
              </a:lnSpc>
              <a:defRPr/>
            </a:pPr>
            <a:r>
              <a:rPr lang="zh-CN" altLang="en-US" sz="2400" dirty="0"/>
              <a:t>试图改进中间代码，以便生成更好的目标代码</a:t>
            </a:r>
            <a:endParaRPr lang="en-US" altLang="zh-CN" sz="2400" dirty="0"/>
          </a:p>
          <a:p>
            <a:pPr lvl="2">
              <a:lnSpc>
                <a:spcPct val="150000"/>
              </a:lnSpc>
              <a:defRPr/>
            </a:pPr>
            <a:r>
              <a:rPr lang="zh-CN" altLang="en-US" sz="2400" dirty="0"/>
              <a:t>更好：更快，更短，空间占用更少，能耗更低</a:t>
            </a:r>
            <a:endParaRPr lang="en-US" altLang="zh-CN" sz="2400" dirty="0"/>
          </a:p>
          <a:p>
            <a:pPr lvl="2">
              <a:lnSpc>
                <a:spcPct val="150000"/>
              </a:lnSpc>
              <a:defRPr/>
            </a:pPr>
            <a:r>
              <a:rPr lang="zh-CN" altLang="en-US" sz="2400" dirty="0"/>
              <a:t>可使用的方法：公共子表达式的提取、循环优化、删除无用代码等</a:t>
            </a:r>
            <a:endParaRPr lang="en-US" altLang="zh-CN" sz="2400" dirty="0"/>
          </a:p>
          <a:p>
            <a:pPr>
              <a:lnSpc>
                <a:spcPct val="150000"/>
              </a:lnSpc>
              <a:defRPr/>
            </a:pPr>
            <a:r>
              <a:rPr lang="zh-CN" altLang="en-US" sz="2800" dirty="0"/>
              <a:t>机器相关的优化</a:t>
            </a:r>
            <a:endParaRPr lang="en-US" altLang="zh-CN" sz="2800" dirty="0"/>
          </a:p>
        </p:txBody>
      </p:sp>
      <p:sp>
        <p:nvSpPr>
          <p:cNvPr id="5" name="灯片编号占位符 4"/>
          <p:cNvSpPr>
            <a:spLocks noGrp="1"/>
          </p:cNvSpPr>
          <p:nvPr>
            <p:ph type="sldNum" sz="quarter" idx="10"/>
          </p:nvPr>
        </p:nvSpPr>
        <p:spPr/>
        <p:txBody>
          <a:bodyPr/>
          <a:lstStyle/>
          <a:p>
            <a:pPr>
              <a:defRPr/>
            </a:pPr>
            <a:fld id="{7C194CAA-3F68-4FED-87BB-0F0BF0A7780F}" type="slidenum">
              <a:rPr lang="zh-CN" altLang="en-US" smtClean="0"/>
              <a:pPr>
                <a:defRPr/>
              </a:pPr>
              <a:t>26</a:t>
            </a:fld>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5"/>
          <p:cNvSpPr>
            <a:spLocks noGrp="1"/>
          </p:cNvSpPr>
          <p:nvPr>
            <p:ph type="title"/>
          </p:nvPr>
        </p:nvSpPr>
        <p:spPr/>
        <p:txBody>
          <a:bodyPr/>
          <a:lstStyle/>
          <a:p>
            <a:r>
              <a:rPr lang="zh-CN" altLang="en-US"/>
              <a:t>代码优化</a:t>
            </a:r>
            <a:r>
              <a:rPr lang="en-US" altLang="zh-CN"/>
              <a:t>……</a:t>
            </a:r>
            <a:r>
              <a:rPr lang="zh-CN" altLang="en-US"/>
              <a:t>例</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2FA9684D-49F2-425E-B2DD-D3BCAB5C7B3C}" type="slidenum">
              <a:rPr lang="zh-CN" altLang="en-US" smtClean="0"/>
              <a:pPr>
                <a:defRPr/>
              </a:pPr>
              <a:t>27</a:t>
            </a:fld>
            <a:endParaRPr lang="en-US" altLang="zh-CN"/>
          </a:p>
        </p:txBody>
      </p:sp>
      <p:pic>
        <p:nvPicPr>
          <p:cNvPr id="35844"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35845" name="Picture 2"/>
          <p:cNvPicPr>
            <a:picLocks noChangeAspect="1" noChangeArrowheads="1"/>
          </p:cNvPicPr>
          <p:nvPr/>
        </p:nvPicPr>
        <p:blipFill>
          <a:blip r:embed="rId3"/>
          <a:srcRect/>
          <a:stretch>
            <a:fillRect/>
          </a:stretch>
        </p:blipFill>
        <p:spPr bwMode="auto">
          <a:xfrm>
            <a:off x="4038600" y="1371600"/>
            <a:ext cx="4648200" cy="5240338"/>
          </a:xfrm>
          <a:prstGeom prst="rect">
            <a:avLst/>
          </a:prstGeom>
          <a:noFill/>
          <a:ln w="9525">
            <a:noFill/>
            <a:miter lim="800000"/>
            <a:headEnd/>
            <a:tailEnd/>
          </a:ln>
        </p:spPr>
      </p:pic>
      <p:sp>
        <p:nvSpPr>
          <p:cNvPr id="6" name="矩形 5"/>
          <p:cNvSpPr/>
          <p:nvPr/>
        </p:nvSpPr>
        <p:spPr>
          <a:xfrm>
            <a:off x="4191000" y="2590800"/>
            <a:ext cx="4343400" cy="3048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a:t>编译步骤</a:t>
            </a:r>
            <a:r>
              <a:rPr lang="en-US" altLang="zh-CN"/>
              <a:t>……</a:t>
            </a:r>
            <a:r>
              <a:rPr lang="zh-CN" altLang="en-US"/>
              <a:t>代码生成</a:t>
            </a:r>
          </a:p>
        </p:txBody>
      </p:sp>
      <p:sp>
        <p:nvSpPr>
          <p:cNvPr id="36867" name="内容占位符 2"/>
          <p:cNvSpPr>
            <a:spLocks noGrp="1"/>
          </p:cNvSpPr>
          <p:nvPr>
            <p:ph idx="1"/>
          </p:nvPr>
        </p:nvSpPr>
        <p:spPr/>
        <p:txBody>
          <a:bodyPr/>
          <a:lstStyle/>
          <a:p>
            <a:pPr>
              <a:lnSpc>
                <a:spcPct val="150000"/>
              </a:lnSpc>
              <a:defRPr/>
            </a:pPr>
            <a:r>
              <a:rPr lang="zh-CN" altLang="en-US" sz="2800" dirty="0"/>
              <a:t>代码生成器</a:t>
            </a:r>
            <a:endParaRPr lang="en-US" altLang="zh-CN" sz="2800" dirty="0"/>
          </a:p>
          <a:p>
            <a:pPr lvl="1">
              <a:lnSpc>
                <a:spcPct val="150000"/>
              </a:lnSpc>
              <a:defRPr/>
            </a:pPr>
            <a:r>
              <a:rPr lang="zh-CN" altLang="en-US" sz="2400" dirty="0"/>
              <a:t>任务：以源程序的中间表示形式作为输入，并把它映射到目标语言</a:t>
            </a:r>
            <a:endParaRPr lang="en-US" altLang="zh-CN" sz="2400" dirty="0"/>
          </a:p>
          <a:p>
            <a:pPr lvl="2">
              <a:lnSpc>
                <a:spcPct val="150000"/>
              </a:lnSpc>
              <a:defRPr/>
            </a:pPr>
            <a:r>
              <a:rPr lang="zh-CN" altLang="en-US" sz="2400" dirty="0"/>
              <a:t>如果目标语言是机器代码，就必须为程序使用的每个变量选择寄存器或内存地址</a:t>
            </a:r>
            <a:endParaRPr lang="en-US" altLang="zh-CN" sz="2400" dirty="0"/>
          </a:p>
          <a:p>
            <a:pPr lvl="2">
              <a:lnSpc>
                <a:spcPct val="150000"/>
              </a:lnSpc>
              <a:defRPr/>
            </a:pPr>
            <a:r>
              <a:rPr lang="zh-CN" altLang="en-US" sz="2400" dirty="0"/>
              <a:t>代码生成的一个重要方面是</a:t>
            </a:r>
            <a:r>
              <a:rPr lang="zh-CN" altLang="en-US" sz="2400" dirty="0">
                <a:solidFill>
                  <a:srgbClr val="FF0000"/>
                </a:solidFill>
              </a:rPr>
              <a:t>合理分配寄存器以存放变量的值</a:t>
            </a:r>
            <a:endParaRPr lang="en-US" altLang="zh-CN" sz="2400" dirty="0">
              <a:solidFill>
                <a:srgbClr val="FF0000"/>
              </a:solidFill>
            </a:endParaRPr>
          </a:p>
        </p:txBody>
      </p:sp>
      <p:sp>
        <p:nvSpPr>
          <p:cNvPr id="5" name="灯片编号占位符 4"/>
          <p:cNvSpPr>
            <a:spLocks noGrp="1"/>
          </p:cNvSpPr>
          <p:nvPr>
            <p:ph type="sldNum" sz="quarter" idx="10"/>
          </p:nvPr>
        </p:nvSpPr>
        <p:spPr/>
        <p:txBody>
          <a:bodyPr/>
          <a:lstStyle/>
          <a:p>
            <a:pPr>
              <a:defRPr/>
            </a:pPr>
            <a:fld id="{42CEA25B-D92D-4686-B295-633DE9494CFF}" type="slidenum">
              <a:rPr lang="zh-CN" altLang="en-US" smtClean="0"/>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代码生成</a:t>
            </a:r>
            <a:r>
              <a:rPr lang="en-US" altLang="zh-CN"/>
              <a:t>……</a:t>
            </a:r>
            <a:r>
              <a:rPr lang="zh-CN" altLang="en-US"/>
              <a:t>例</a:t>
            </a:r>
          </a:p>
        </p:txBody>
      </p:sp>
      <p:pic>
        <p:nvPicPr>
          <p:cNvPr id="37891" name="Picture 2"/>
          <p:cNvPicPr>
            <a:picLocks noChangeAspect="1" noChangeArrowheads="1"/>
          </p:cNvPicPr>
          <p:nvPr/>
        </p:nvPicPr>
        <p:blipFill>
          <a:blip r:embed="rId2"/>
          <a:srcRect/>
          <a:stretch>
            <a:fillRect/>
          </a:stretch>
        </p:blipFill>
        <p:spPr bwMode="auto">
          <a:xfrm>
            <a:off x="609600" y="2362200"/>
            <a:ext cx="3070225" cy="2514600"/>
          </a:xfrm>
          <a:prstGeom prst="rect">
            <a:avLst/>
          </a:prstGeom>
          <a:noFill/>
          <a:ln w="9525">
            <a:noFill/>
            <a:miter lim="800000"/>
            <a:headEnd/>
            <a:tailEnd/>
          </a:ln>
        </p:spPr>
      </p:pic>
      <p:pic>
        <p:nvPicPr>
          <p:cNvPr id="37892" name="Picture 2"/>
          <p:cNvPicPr>
            <a:picLocks noChangeAspect="1" noChangeArrowheads="1"/>
          </p:cNvPicPr>
          <p:nvPr/>
        </p:nvPicPr>
        <p:blipFill>
          <a:blip r:embed="rId3"/>
          <a:srcRect/>
          <a:stretch>
            <a:fillRect/>
          </a:stretch>
        </p:blipFill>
        <p:spPr bwMode="auto">
          <a:xfrm>
            <a:off x="3886200" y="1524000"/>
            <a:ext cx="4768850" cy="4724400"/>
          </a:xfrm>
          <a:prstGeom prst="rect">
            <a:avLst/>
          </a:prstGeom>
          <a:noFill/>
          <a:ln w="9525">
            <a:noFill/>
            <a:miter lim="800000"/>
            <a:headEnd/>
            <a:tailEnd/>
          </a:ln>
        </p:spPr>
      </p:pic>
      <p:sp>
        <p:nvSpPr>
          <p:cNvPr id="5" name="矩形 4"/>
          <p:cNvSpPr/>
          <p:nvPr/>
        </p:nvSpPr>
        <p:spPr>
          <a:xfrm>
            <a:off x="4191000" y="2590800"/>
            <a:ext cx="4343400" cy="3505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副标题 6"/>
          <p:cNvSpPr>
            <a:spLocks noGrp="1"/>
          </p:cNvSpPr>
          <p:nvPr>
            <p:ph type="subTitle" idx="1"/>
          </p:nvPr>
        </p:nvSpPr>
        <p:spPr/>
        <p:txBody>
          <a:bodyPr/>
          <a:lstStyle/>
          <a:p>
            <a:endParaRPr lang="zh-CN" altLang="en-US"/>
          </a:p>
        </p:txBody>
      </p:sp>
      <p:sp>
        <p:nvSpPr>
          <p:cNvPr id="8195" name="标题 5"/>
          <p:cNvSpPr>
            <a:spLocks noGrp="1"/>
          </p:cNvSpPr>
          <p:nvPr>
            <p:ph type="ctrTitle"/>
          </p:nvPr>
        </p:nvSpPr>
        <p:spPr/>
        <p:txBody>
          <a:bodyPr/>
          <a:lstStyle/>
          <a:p>
            <a:r>
              <a:rPr lang="zh-CN" altLang="en-US"/>
              <a:t>语言处理器</a:t>
            </a:r>
          </a:p>
        </p:txBody>
      </p:sp>
      <p:sp>
        <p:nvSpPr>
          <p:cNvPr id="8196"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99296B9B-ABD1-43D5-8BCE-57079780C787}" type="datetime1">
              <a:rPr lang="zh-CN" altLang="en-US" smtClean="0"/>
              <a:pPr/>
              <a:t>2023/11/2</a:t>
            </a:fld>
            <a:endParaRPr lang="en-US" altLang="zh-CN"/>
          </a:p>
        </p:txBody>
      </p:sp>
      <p:sp>
        <p:nvSpPr>
          <p:cNvPr id="8197" name="灯片编号占位符 4"/>
          <p:cNvSpPr>
            <a:spLocks noGrp="1"/>
          </p:cNvSpPr>
          <p:nvPr>
            <p:ph type="sldNum" sz="quarter" idx="12"/>
          </p:nvPr>
        </p:nvSpPr>
        <p:spPr>
          <a:noFill/>
        </p:spPr>
        <p:txBody>
          <a:bodyPr/>
          <a:lstStyle/>
          <a:p>
            <a:fld id="{C9BF309E-DD41-4F26-B274-272B60BD2FAA}" type="slidenum">
              <a:rPr lang="zh-CN" altLang="en-US" smtClean="0">
                <a:ea typeface="宋体" charset="-122"/>
              </a:rPr>
              <a:pPr/>
              <a:t>3</a:t>
            </a:fld>
            <a:endParaRPr lang="en-US" altLang="zh-CN">
              <a:ea typeface="宋体"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
          <p:cNvSpPr>
            <a:spLocks noGrp="1"/>
          </p:cNvSpPr>
          <p:nvPr>
            <p:ph type="title"/>
          </p:nvPr>
        </p:nvSpPr>
        <p:spPr/>
        <p:txBody>
          <a:bodyPr/>
          <a:lstStyle/>
          <a:p>
            <a:r>
              <a:rPr lang="zh-CN" altLang="en-US"/>
              <a:t>符号表管理</a:t>
            </a:r>
          </a:p>
        </p:txBody>
      </p:sp>
      <p:sp>
        <p:nvSpPr>
          <p:cNvPr id="38915" name="内容占位符 4"/>
          <p:cNvSpPr>
            <a:spLocks noGrp="1"/>
          </p:cNvSpPr>
          <p:nvPr>
            <p:ph idx="1"/>
          </p:nvPr>
        </p:nvSpPr>
        <p:spPr>
          <a:xfrm>
            <a:off x="228600" y="1371600"/>
            <a:ext cx="8839200" cy="5092700"/>
          </a:xfrm>
        </p:spPr>
        <p:txBody>
          <a:bodyPr/>
          <a:lstStyle/>
          <a:p>
            <a:pPr>
              <a:lnSpc>
                <a:spcPct val="150000"/>
              </a:lnSpc>
              <a:defRPr/>
            </a:pPr>
            <a:r>
              <a:rPr lang="zh-CN" altLang="en-US" sz="2800" dirty="0"/>
              <a:t>符号表（</a:t>
            </a:r>
            <a:r>
              <a:rPr lang="en-US" altLang="zh-CN" sz="2800" i="1" dirty="0"/>
              <a:t>symbol table</a:t>
            </a:r>
            <a:r>
              <a:rPr lang="zh-CN" altLang="en-US" sz="2800" dirty="0"/>
              <a:t>）的作用</a:t>
            </a:r>
            <a:endParaRPr lang="en-US" altLang="zh-CN" sz="2800" dirty="0"/>
          </a:p>
          <a:p>
            <a:pPr lvl="1">
              <a:lnSpc>
                <a:spcPct val="150000"/>
              </a:lnSpc>
              <a:defRPr/>
            </a:pPr>
            <a:r>
              <a:rPr lang="zh-CN" altLang="en-US" sz="2400" dirty="0"/>
              <a:t>符号表是编译器中的重要数据结构，为每个名字创建一个记录条目，存储每个名字的各种属性信息</a:t>
            </a:r>
            <a:endParaRPr lang="en-US" altLang="zh-CN" sz="2400" dirty="0"/>
          </a:p>
          <a:p>
            <a:pPr lvl="2">
              <a:lnSpc>
                <a:spcPct val="150000"/>
              </a:lnSpc>
              <a:defRPr/>
            </a:pPr>
            <a:r>
              <a:rPr lang="zh-CN" altLang="en-US" sz="2400" dirty="0"/>
              <a:t>变量名字：变量的类型、存储分配、值、作用域</a:t>
            </a:r>
            <a:endParaRPr lang="en-US" altLang="zh-CN" sz="2400" dirty="0"/>
          </a:p>
          <a:p>
            <a:pPr lvl="2">
              <a:lnSpc>
                <a:spcPct val="150000"/>
              </a:lnSpc>
              <a:defRPr/>
            </a:pPr>
            <a:r>
              <a:rPr lang="zh-CN" altLang="en-US" sz="2400" dirty="0"/>
              <a:t>过程名字：过程的参数个数和类型，参数的传递方法、返回类型等</a:t>
            </a:r>
            <a:endParaRPr lang="en-US" altLang="zh-CN"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eaLnBrk="1" hangingPunct="1">
              <a:defRPr/>
            </a:pPr>
            <a:r>
              <a:rPr lang="zh-CN" altLang="en-US" dirty="0"/>
              <a:t>编译过程</a:t>
            </a:r>
            <a:r>
              <a:rPr lang="en-US" altLang="zh-CN" dirty="0"/>
              <a:t>……</a:t>
            </a:r>
            <a:r>
              <a:rPr lang="zh-CN" altLang="en-US" dirty="0"/>
              <a:t>例子</a:t>
            </a:r>
          </a:p>
        </p:txBody>
      </p:sp>
      <p:sp>
        <p:nvSpPr>
          <p:cNvPr id="5" name="内容占位符 4"/>
          <p:cNvSpPr>
            <a:spLocks noGrp="1"/>
          </p:cNvSpPr>
          <p:nvPr>
            <p:ph idx="1"/>
          </p:nvPr>
        </p:nvSpPr>
        <p:spPr>
          <a:xfrm>
            <a:off x="457200" y="1447800"/>
            <a:ext cx="8305800" cy="4800600"/>
          </a:xfrm>
        </p:spPr>
        <p:txBody>
          <a:bodyPr/>
          <a:lstStyle/>
          <a:p>
            <a:pPr eaLnBrk="1" hangingPunct="1">
              <a:defRPr/>
            </a:pPr>
            <a:r>
              <a:rPr lang="zh-CN" altLang="en-US" dirty="0"/>
              <a:t>编译下面一个过程</a:t>
            </a:r>
            <a:r>
              <a:rPr lang="en-US" altLang="zh-CN" i="1" dirty="0" err="1"/>
              <a:t>Foo</a:t>
            </a:r>
            <a:endParaRPr lang="en-US" altLang="zh-CN" dirty="0"/>
          </a:p>
          <a:p>
            <a:pPr lvl="1" eaLnBrk="1" hangingPunct="1">
              <a:lnSpc>
                <a:spcPct val="100000"/>
              </a:lnSpc>
              <a:buFont typeface="Arial" charset="0"/>
              <a:buNone/>
              <a:defRPr/>
            </a:pPr>
            <a:r>
              <a:rPr lang="en-US" altLang="zh-CN" b="1" i="1" dirty="0">
                <a:solidFill>
                  <a:schemeClr val="accent2">
                    <a:lumMod val="75000"/>
                  </a:schemeClr>
                </a:solidFill>
              </a:rPr>
              <a:t>PROCEDURE </a:t>
            </a:r>
            <a:r>
              <a:rPr lang="en-US" altLang="zh-CN" b="1" i="1" dirty="0" err="1">
                <a:solidFill>
                  <a:schemeClr val="accent2">
                    <a:lumMod val="75000"/>
                  </a:schemeClr>
                </a:solidFill>
              </a:rPr>
              <a:t>Foo</a:t>
            </a:r>
            <a:r>
              <a:rPr lang="en-US" altLang="zh-CN" b="1" i="1" dirty="0">
                <a:solidFill>
                  <a:schemeClr val="accent2">
                    <a:lumMod val="75000"/>
                  </a:schemeClr>
                </a:solidFill>
              </a:rPr>
              <a:t> ();</a:t>
            </a:r>
          </a:p>
          <a:p>
            <a:pPr lvl="1" eaLnBrk="1" hangingPunct="1">
              <a:lnSpc>
                <a:spcPct val="100000"/>
              </a:lnSpc>
              <a:buFont typeface="Arial" charset="0"/>
              <a:buNone/>
              <a:defRPr/>
            </a:pPr>
            <a:r>
              <a:rPr lang="en-US" altLang="zh-CN" b="1" i="1" dirty="0">
                <a:solidFill>
                  <a:schemeClr val="accent2">
                    <a:lumMod val="75000"/>
                  </a:schemeClr>
                </a:solidFill>
              </a:rPr>
              <a:t>VAR </a:t>
            </a:r>
            <a:r>
              <a:rPr lang="en-US" altLang="zh-CN" b="1" i="1" dirty="0" err="1">
                <a:solidFill>
                  <a:schemeClr val="accent2">
                    <a:lumMod val="75000"/>
                  </a:schemeClr>
                </a:solidFill>
              </a:rPr>
              <a:t>i</a:t>
            </a:r>
            <a:r>
              <a:rPr lang="en-US" altLang="zh-CN" b="1" i="1" dirty="0">
                <a:solidFill>
                  <a:schemeClr val="accent2">
                    <a:lumMod val="75000"/>
                  </a:schemeClr>
                </a:solidFill>
              </a:rPr>
              <a:t> : INTEGER;</a:t>
            </a:r>
          </a:p>
          <a:p>
            <a:pPr lvl="1" eaLnBrk="1" hangingPunct="1">
              <a:lnSpc>
                <a:spcPct val="100000"/>
              </a:lnSpc>
              <a:buFont typeface="Arial" charset="0"/>
              <a:buNone/>
              <a:defRPr/>
            </a:pPr>
            <a:r>
              <a:rPr lang="en-US" altLang="zh-CN" b="1" i="1" dirty="0">
                <a:solidFill>
                  <a:schemeClr val="accent2">
                    <a:lumMod val="75000"/>
                  </a:schemeClr>
                </a:solidFill>
              </a:rPr>
              <a:t>BEGIN</a:t>
            </a:r>
          </a:p>
          <a:p>
            <a:pPr lvl="1" eaLnBrk="1" hangingPunct="1">
              <a:lnSpc>
                <a:spcPct val="100000"/>
              </a:lnSpc>
              <a:buFont typeface="Arial" charset="0"/>
              <a:buNone/>
              <a:defRPr/>
            </a:pPr>
            <a:r>
              <a:rPr lang="en-US" altLang="zh-CN" b="1" i="1" dirty="0" err="1">
                <a:solidFill>
                  <a:schemeClr val="accent2">
                    <a:lumMod val="75000"/>
                  </a:schemeClr>
                </a:solidFill>
              </a:rPr>
              <a:t>i</a:t>
            </a:r>
            <a:r>
              <a:rPr lang="en-US" altLang="zh-CN" b="1" i="1" dirty="0">
                <a:solidFill>
                  <a:schemeClr val="accent2">
                    <a:lumMod val="75000"/>
                  </a:schemeClr>
                </a:solidFill>
              </a:rPr>
              <a:t> := 1;</a:t>
            </a:r>
          </a:p>
          <a:p>
            <a:pPr lvl="1" eaLnBrk="1" hangingPunct="1">
              <a:lnSpc>
                <a:spcPct val="100000"/>
              </a:lnSpc>
              <a:buFont typeface="Arial" charset="0"/>
              <a:buNone/>
              <a:defRPr/>
            </a:pPr>
            <a:r>
              <a:rPr lang="en-US" altLang="zh-CN" b="1" i="1" dirty="0">
                <a:solidFill>
                  <a:schemeClr val="accent2">
                    <a:lumMod val="75000"/>
                  </a:schemeClr>
                </a:solidFill>
              </a:rPr>
              <a:t>WHILE </a:t>
            </a:r>
            <a:r>
              <a:rPr lang="en-US" altLang="zh-CN" b="1" i="1" dirty="0" err="1">
                <a:solidFill>
                  <a:schemeClr val="accent2">
                    <a:lumMod val="75000"/>
                  </a:schemeClr>
                </a:solidFill>
              </a:rPr>
              <a:t>i</a:t>
            </a:r>
            <a:r>
              <a:rPr lang="en-US" altLang="zh-CN" b="1" i="1" dirty="0">
                <a:solidFill>
                  <a:schemeClr val="accent2">
                    <a:lumMod val="75000"/>
                  </a:schemeClr>
                </a:solidFill>
              </a:rPr>
              <a:t> &lt; 20 DO</a:t>
            </a:r>
          </a:p>
          <a:p>
            <a:pPr lvl="1" eaLnBrk="1" hangingPunct="1">
              <a:lnSpc>
                <a:spcPct val="100000"/>
              </a:lnSpc>
              <a:buFont typeface="Arial" charset="0"/>
              <a:buNone/>
              <a:defRPr/>
            </a:pPr>
            <a:r>
              <a:rPr lang="en-US" altLang="zh-CN" b="1" i="1" dirty="0">
                <a:solidFill>
                  <a:schemeClr val="accent2">
                    <a:lumMod val="75000"/>
                  </a:schemeClr>
                </a:solidFill>
              </a:rPr>
              <a:t>PRINT </a:t>
            </a:r>
            <a:r>
              <a:rPr lang="en-US" altLang="zh-CN" b="1" i="1" dirty="0" err="1">
                <a:solidFill>
                  <a:schemeClr val="accent2">
                    <a:lumMod val="75000"/>
                  </a:schemeClr>
                </a:solidFill>
              </a:rPr>
              <a:t>i</a:t>
            </a:r>
            <a:r>
              <a:rPr lang="en-US" altLang="zh-CN" b="1" i="1" dirty="0">
                <a:solidFill>
                  <a:schemeClr val="accent2">
                    <a:lumMod val="75000"/>
                  </a:schemeClr>
                </a:solidFill>
              </a:rPr>
              <a:t> * 2;</a:t>
            </a:r>
          </a:p>
          <a:p>
            <a:pPr lvl="1" eaLnBrk="1" hangingPunct="1">
              <a:lnSpc>
                <a:spcPct val="100000"/>
              </a:lnSpc>
              <a:buFont typeface="Arial" charset="0"/>
              <a:buNone/>
              <a:defRPr/>
            </a:pPr>
            <a:r>
              <a:rPr lang="en-US" altLang="zh-CN" b="1" i="1" dirty="0" err="1">
                <a:solidFill>
                  <a:schemeClr val="accent2">
                    <a:lumMod val="75000"/>
                  </a:schemeClr>
                </a:solidFill>
              </a:rPr>
              <a:t>i</a:t>
            </a:r>
            <a:r>
              <a:rPr lang="en-US" altLang="zh-CN" b="1" i="1" dirty="0">
                <a:solidFill>
                  <a:schemeClr val="accent2">
                    <a:lumMod val="75000"/>
                  </a:schemeClr>
                </a:solidFill>
              </a:rPr>
              <a:t> := </a:t>
            </a:r>
            <a:r>
              <a:rPr lang="en-US" altLang="zh-CN" b="1" i="1" dirty="0" err="1">
                <a:solidFill>
                  <a:schemeClr val="accent2">
                    <a:lumMod val="75000"/>
                  </a:schemeClr>
                </a:solidFill>
              </a:rPr>
              <a:t>i</a:t>
            </a:r>
            <a:r>
              <a:rPr lang="en-US" altLang="zh-CN" b="1" i="1" dirty="0">
                <a:solidFill>
                  <a:schemeClr val="accent2">
                    <a:lumMod val="75000"/>
                  </a:schemeClr>
                </a:solidFill>
              </a:rPr>
              <a:t> * 2 + 1;</a:t>
            </a:r>
          </a:p>
          <a:p>
            <a:pPr lvl="1" eaLnBrk="1" hangingPunct="1">
              <a:lnSpc>
                <a:spcPct val="100000"/>
              </a:lnSpc>
              <a:buFont typeface="Arial" charset="0"/>
              <a:buNone/>
              <a:defRPr/>
            </a:pPr>
            <a:r>
              <a:rPr lang="en-US" altLang="zh-CN" b="1" i="1" dirty="0">
                <a:solidFill>
                  <a:schemeClr val="accent2">
                    <a:lumMod val="75000"/>
                  </a:schemeClr>
                </a:solidFill>
              </a:rPr>
              <a:t>ENDDO;</a:t>
            </a:r>
          </a:p>
          <a:p>
            <a:pPr lvl="1" eaLnBrk="1" hangingPunct="1">
              <a:lnSpc>
                <a:spcPct val="100000"/>
              </a:lnSpc>
              <a:buFont typeface="Arial" charset="0"/>
              <a:buNone/>
              <a:defRPr/>
            </a:pPr>
            <a:r>
              <a:rPr lang="en-US" altLang="zh-CN" b="1" i="1" dirty="0">
                <a:solidFill>
                  <a:schemeClr val="accent2">
                    <a:lumMod val="75000"/>
                  </a:schemeClr>
                </a:solidFill>
              </a:rPr>
              <a:t>END </a:t>
            </a:r>
            <a:r>
              <a:rPr lang="en-US" altLang="zh-CN" b="1" i="1" dirty="0" err="1">
                <a:solidFill>
                  <a:schemeClr val="accent2">
                    <a:lumMod val="75000"/>
                  </a:schemeClr>
                </a:solidFill>
              </a:rPr>
              <a:t>Foo</a:t>
            </a:r>
            <a:r>
              <a:rPr lang="en-US" altLang="zh-CN" b="1" i="1" dirty="0">
                <a:solidFill>
                  <a:schemeClr val="accent2">
                    <a:lumMod val="75000"/>
                  </a:schemeClr>
                </a:solidFill>
              </a:rPr>
              <a:t>;</a:t>
            </a:r>
          </a:p>
          <a:p>
            <a:pPr eaLnBrk="1" hangingPunct="1">
              <a:defRPr/>
            </a:pPr>
            <a:r>
              <a:rPr lang="zh-CN" altLang="en-US" dirty="0"/>
              <a:t>编译步骤</a:t>
            </a:r>
            <a:endParaRPr lang="en-US" altLang="zh-CN" dirty="0"/>
          </a:p>
          <a:p>
            <a:pPr lvl="1" eaLnBrk="1" hangingPunct="1">
              <a:buFont typeface="Arial" charset="0"/>
              <a:buNone/>
              <a:defRPr/>
            </a:pPr>
            <a:r>
              <a:rPr lang="zh-CN" altLang="en-US" dirty="0"/>
              <a:t>词法分析</a:t>
            </a:r>
            <a:r>
              <a:rPr lang="en-US" altLang="zh-CN" dirty="0"/>
              <a:t>-&gt; </a:t>
            </a:r>
            <a:r>
              <a:rPr lang="zh-CN" altLang="en-US" dirty="0"/>
              <a:t>语法分析－</a:t>
            </a:r>
            <a:r>
              <a:rPr lang="en-US" altLang="zh-CN" dirty="0"/>
              <a:t>&gt; </a:t>
            </a:r>
            <a:r>
              <a:rPr lang="zh-CN" altLang="en-US" dirty="0"/>
              <a:t>语义分析－</a:t>
            </a:r>
            <a:r>
              <a:rPr lang="en-US" altLang="zh-CN" dirty="0"/>
              <a:t>&gt; </a:t>
            </a:r>
            <a:r>
              <a:rPr lang="zh-CN" altLang="en-US" dirty="0"/>
              <a:t>中间代码生成 </a:t>
            </a:r>
            <a:endParaRPr lang="en-US" altLang="zh-CN" dirty="0"/>
          </a:p>
          <a:p>
            <a:pPr lvl="1" eaLnBrk="1" hangingPunct="1">
              <a:buFont typeface="Arial" charset="0"/>
              <a:buNone/>
              <a:defRPr/>
            </a:pPr>
            <a:r>
              <a:rPr lang="en-US" altLang="zh-CN" dirty="0"/>
              <a:t>-&gt; </a:t>
            </a:r>
            <a:r>
              <a:rPr lang="zh-CN" altLang="en-US" dirty="0"/>
              <a:t>代码优化－</a:t>
            </a:r>
            <a:r>
              <a:rPr lang="en-US" altLang="zh-CN" dirty="0"/>
              <a:t>&gt;</a:t>
            </a:r>
            <a:r>
              <a:rPr lang="zh-CN" altLang="en-US" dirty="0"/>
              <a:t>代码生成</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词法分析</a:t>
            </a:r>
          </a:p>
        </p:txBody>
      </p:sp>
      <p:sp>
        <p:nvSpPr>
          <p:cNvPr id="40963" name="内容占位符 2"/>
          <p:cNvSpPr>
            <a:spLocks noGrp="1"/>
          </p:cNvSpPr>
          <p:nvPr>
            <p:ph idx="1"/>
          </p:nvPr>
        </p:nvSpPr>
        <p:spPr>
          <a:xfrm>
            <a:off x="457200" y="1447800"/>
            <a:ext cx="8229600" cy="838200"/>
          </a:xfrm>
        </p:spPr>
        <p:txBody>
          <a:bodyPr/>
          <a:lstStyle/>
          <a:p>
            <a:pPr eaLnBrk="1" hangingPunct="1"/>
            <a:r>
              <a:rPr lang="zh-CN" altLang="en-US">
                <a:latin typeface="宋体" charset="-122"/>
                <a:ea typeface="宋体" charset="-122"/>
              </a:rPr>
              <a:t>将源代码分解为词法单元（单词符号）流</a:t>
            </a:r>
          </a:p>
        </p:txBody>
      </p:sp>
      <p:pic>
        <p:nvPicPr>
          <p:cNvPr id="40964" name="Picture 2"/>
          <p:cNvPicPr>
            <a:picLocks noChangeAspect="1" noChangeArrowheads="1"/>
          </p:cNvPicPr>
          <p:nvPr/>
        </p:nvPicPr>
        <p:blipFill>
          <a:blip r:embed="rId2"/>
          <a:srcRect/>
          <a:stretch>
            <a:fillRect/>
          </a:stretch>
        </p:blipFill>
        <p:spPr bwMode="auto">
          <a:xfrm>
            <a:off x="357188" y="2500313"/>
            <a:ext cx="8550275" cy="357187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语法分析</a:t>
            </a:r>
          </a:p>
        </p:txBody>
      </p:sp>
      <p:pic>
        <p:nvPicPr>
          <p:cNvPr id="41987" name="Picture 2"/>
          <p:cNvPicPr>
            <a:picLocks noChangeAspect="1" noChangeArrowheads="1"/>
          </p:cNvPicPr>
          <p:nvPr/>
        </p:nvPicPr>
        <p:blipFill>
          <a:blip r:embed="rId2"/>
          <a:srcRect/>
          <a:stretch>
            <a:fillRect/>
          </a:stretch>
        </p:blipFill>
        <p:spPr bwMode="auto">
          <a:xfrm>
            <a:off x="104736" y="1524000"/>
            <a:ext cx="8998038" cy="48768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语义分析</a:t>
            </a:r>
          </a:p>
        </p:txBody>
      </p:sp>
      <p:pic>
        <p:nvPicPr>
          <p:cNvPr id="44035" name="Picture 2"/>
          <p:cNvPicPr>
            <a:picLocks noChangeAspect="1" noChangeArrowheads="1"/>
          </p:cNvPicPr>
          <p:nvPr/>
        </p:nvPicPr>
        <p:blipFill>
          <a:blip r:embed="rId2"/>
          <a:srcRect/>
          <a:stretch>
            <a:fillRect/>
          </a:stretch>
        </p:blipFill>
        <p:spPr bwMode="auto">
          <a:xfrm>
            <a:off x="285750" y="1571625"/>
            <a:ext cx="8805079" cy="4143375"/>
          </a:xfrm>
          <a:prstGeom prst="rect">
            <a:avLst/>
          </a:prstGeom>
          <a:noFill/>
          <a:ln w="9525">
            <a:noFill/>
            <a:miter lim="800000"/>
            <a:headEnd/>
            <a:tailEnd/>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46" y="2144950"/>
            <a:ext cx="3252439"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中间代码生成</a:t>
            </a:r>
          </a:p>
        </p:txBody>
      </p:sp>
      <p:pic>
        <p:nvPicPr>
          <p:cNvPr id="46083" name="Picture 2"/>
          <p:cNvPicPr>
            <a:picLocks noChangeAspect="1" noChangeArrowheads="1"/>
          </p:cNvPicPr>
          <p:nvPr/>
        </p:nvPicPr>
        <p:blipFill>
          <a:blip r:embed="rId2"/>
          <a:srcRect/>
          <a:stretch>
            <a:fillRect/>
          </a:stretch>
        </p:blipFill>
        <p:spPr bwMode="auto">
          <a:xfrm>
            <a:off x="142875" y="1738313"/>
            <a:ext cx="8893175" cy="383381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中间代码生成</a:t>
            </a:r>
            <a:r>
              <a:rPr lang="en-US" altLang="zh-CN" dirty="0"/>
              <a:t>……</a:t>
            </a:r>
            <a:endParaRPr lang="zh-CN" altLang="en-US" dirty="0"/>
          </a:p>
        </p:txBody>
      </p:sp>
      <p:pic>
        <p:nvPicPr>
          <p:cNvPr id="47107" name="Picture 2"/>
          <p:cNvPicPr>
            <a:picLocks noChangeAspect="1" noChangeArrowheads="1"/>
          </p:cNvPicPr>
          <p:nvPr/>
        </p:nvPicPr>
        <p:blipFill>
          <a:blip r:embed="rId2"/>
          <a:srcRect/>
          <a:stretch>
            <a:fillRect/>
          </a:stretch>
        </p:blipFill>
        <p:spPr bwMode="auto">
          <a:xfrm>
            <a:off x="285750" y="1571625"/>
            <a:ext cx="8582025" cy="41910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代码优化</a:t>
            </a:r>
          </a:p>
        </p:txBody>
      </p:sp>
      <p:pic>
        <p:nvPicPr>
          <p:cNvPr id="48131" name="Picture 2"/>
          <p:cNvPicPr>
            <a:picLocks noChangeAspect="1" noChangeArrowheads="1"/>
          </p:cNvPicPr>
          <p:nvPr/>
        </p:nvPicPr>
        <p:blipFill>
          <a:blip r:embed="rId2"/>
          <a:srcRect/>
          <a:stretch>
            <a:fillRect/>
          </a:stretch>
        </p:blipFill>
        <p:spPr bwMode="auto">
          <a:xfrm>
            <a:off x="261938" y="1614488"/>
            <a:ext cx="8620125" cy="362902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a:t>代码生成</a:t>
            </a:r>
          </a:p>
        </p:txBody>
      </p:sp>
      <p:pic>
        <p:nvPicPr>
          <p:cNvPr id="49155" name="Picture 2"/>
          <p:cNvPicPr>
            <a:picLocks noChangeAspect="1" noChangeArrowheads="1"/>
          </p:cNvPicPr>
          <p:nvPr/>
        </p:nvPicPr>
        <p:blipFill>
          <a:blip r:embed="rId2"/>
          <a:srcRect/>
          <a:stretch>
            <a:fillRect/>
          </a:stretch>
        </p:blipFill>
        <p:spPr bwMode="auto">
          <a:xfrm>
            <a:off x="333375" y="1581150"/>
            <a:ext cx="8477250" cy="45624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a:t>组织编译过程</a:t>
            </a:r>
          </a:p>
        </p:txBody>
      </p:sp>
      <p:sp>
        <p:nvSpPr>
          <p:cNvPr id="50179" name="内容占位符 2"/>
          <p:cNvSpPr>
            <a:spLocks noGrp="1"/>
          </p:cNvSpPr>
          <p:nvPr>
            <p:ph idx="1"/>
          </p:nvPr>
        </p:nvSpPr>
        <p:spPr>
          <a:xfrm>
            <a:off x="304800" y="1371600"/>
            <a:ext cx="8686800" cy="5092700"/>
          </a:xfrm>
        </p:spPr>
        <p:txBody>
          <a:bodyPr/>
          <a:lstStyle/>
          <a:p>
            <a:pPr>
              <a:defRPr/>
            </a:pPr>
            <a:r>
              <a:rPr lang="zh-CN" altLang="en-US" sz="2800" dirty="0"/>
              <a:t>趟（</a:t>
            </a:r>
            <a:r>
              <a:rPr lang="en-US" altLang="zh-CN" sz="2800" i="1" dirty="0"/>
              <a:t>pass</a:t>
            </a:r>
            <a:r>
              <a:rPr lang="zh-CN" altLang="en-US" sz="2800" dirty="0"/>
              <a:t>）</a:t>
            </a:r>
            <a:endParaRPr lang="en-US" altLang="zh-CN" sz="2800" dirty="0"/>
          </a:p>
          <a:p>
            <a:pPr lvl="1">
              <a:defRPr/>
            </a:pPr>
            <a:r>
              <a:rPr lang="zh-CN" altLang="en-US" sz="2400" dirty="0"/>
              <a:t>也译作“遍”</a:t>
            </a:r>
            <a:endParaRPr lang="en-US" altLang="zh-CN" sz="2400" dirty="0"/>
          </a:p>
          <a:p>
            <a:pPr lvl="1">
              <a:defRPr/>
            </a:pPr>
            <a:r>
              <a:rPr lang="zh-CN" altLang="en-US" sz="2400" dirty="0"/>
              <a:t>所谓</a:t>
            </a:r>
            <a:r>
              <a:rPr lang="zh-CN" altLang="en-US" sz="2400" dirty="0">
                <a:solidFill>
                  <a:srgbClr val="FF0000"/>
                </a:solidFill>
              </a:rPr>
              <a:t>趟（遍）</a:t>
            </a:r>
            <a:r>
              <a:rPr lang="zh-CN" altLang="en-US" sz="2400" dirty="0"/>
              <a:t>就是对源程序或源程序的中间结果从头到尾扫描一次，并作有关的加工处理，生成新的中间结果或目标程序，每趟读入一个输入文件并产生一个输出文件。</a:t>
            </a:r>
            <a:endParaRPr lang="en-US" altLang="zh-CN" sz="2400" dirty="0"/>
          </a:p>
          <a:p>
            <a:pPr lvl="1">
              <a:defRPr/>
            </a:pPr>
            <a:r>
              <a:rPr lang="zh-CN" altLang="en-US" sz="2400" dirty="0"/>
              <a:t>编译步骤是编译器的逻辑组织方式</a:t>
            </a:r>
            <a:endParaRPr lang="en-US" altLang="zh-CN" sz="2400" dirty="0"/>
          </a:p>
          <a:p>
            <a:pPr lvl="1">
              <a:defRPr/>
            </a:pPr>
            <a:r>
              <a:rPr lang="zh-CN" altLang="en-US" sz="2400" dirty="0"/>
              <a:t>在特定实现中，可以将多个步骤的活动组合成一趟</a:t>
            </a:r>
            <a:endParaRPr lang="en-US" altLang="zh-CN" sz="2400" dirty="0"/>
          </a:p>
          <a:p>
            <a:pPr lvl="1">
              <a:defRPr/>
            </a:pPr>
            <a:r>
              <a:rPr lang="zh-CN" altLang="en-US" sz="2400" dirty="0"/>
              <a:t>典型的组织方式</a:t>
            </a:r>
            <a:endParaRPr lang="en-US" altLang="zh-CN" sz="2400" dirty="0"/>
          </a:p>
          <a:p>
            <a:pPr lvl="2">
              <a:defRPr/>
            </a:pPr>
            <a:r>
              <a:rPr lang="zh-CN" altLang="en-US" sz="2400" dirty="0"/>
              <a:t>前端作为一趟，优化作为一个可选的趟，后端作为一趟</a:t>
            </a:r>
            <a:endParaRPr lang="en-US" altLang="zh-CN" sz="2400" dirty="0"/>
          </a:p>
          <a:p>
            <a:pPr lvl="1">
              <a:defRPr/>
            </a:pPr>
            <a:endParaRPr lang="zh-CN" altLang="en-US" dirty="0"/>
          </a:p>
        </p:txBody>
      </p:sp>
      <p:sp>
        <p:nvSpPr>
          <p:cNvPr id="5" name="灯片编号占位符 4"/>
          <p:cNvSpPr>
            <a:spLocks noGrp="1"/>
          </p:cNvSpPr>
          <p:nvPr>
            <p:ph type="sldNum" sz="quarter" idx="10"/>
          </p:nvPr>
        </p:nvSpPr>
        <p:spPr/>
        <p:txBody>
          <a:bodyPr/>
          <a:lstStyle/>
          <a:p>
            <a:pPr>
              <a:defRPr/>
            </a:pPr>
            <a:fld id="{9EAB5DFB-442E-4FDD-9C58-2A3621303E27}" type="slidenum">
              <a:rPr lang="zh-CN" altLang="en-US" smtClean="0"/>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5" name="Rectangle 3"/>
          <p:cNvSpPr>
            <a:spLocks noGrp="1" noChangeArrowheads="1"/>
          </p:cNvSpPr>
          <p:nvPr>
            <p:ph type="body" idx="1"/>
          </p:nvPr>
        </p:nvSpPr>
        <p:spPr>
          <a:xfrm>
            <a:off x="228600" y="1701800"/>
            <a:ext cx="8839199" cy="10795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nSpc>
                <a:spcPct val="120000"/>
              </a:lnSpc>
              <a:buClr>
                <a:schemeClr val="tx1"/>
              </a:buClr>
              <a:buFont typeface="Wingdings" pitchFamily="2" charset="2"/>
              <a:buNone/>
            </a:pPr>
            <a:r>
              <a:rPr lang="zh-CN" altLang="en-US" sz="2400" dirty="0">
                <a:latin typeface="+mn-ea"/>
              </a:rPr>
              <a:t>为了实现一个程序能被（多个）操作系统所认识，必须像不同语</a:t>
            </a:r>
          </a:p>
          <a:p>
            <a:pPr>
              <a:lnSpc>
                <a:spcPct val="120000"/>
              </a:lnSpc>
              <a:buClr>
                <a:schemeClr val="tx1"/>
              </a:buClr>
              <a:buFont typeface="Wingdings" pitchFamily="2" charset="2"/>
              <a:buNone/>
            </a:pPr>
            <a:r>
              <a:rPr lang="zh-CN" altLang="en-US" sz="2400" dirty="0">
                <a:latin typeface="+mn-ea"/>
              </a:rPr>
              <a:t>言国家的人交流那样，借助“翻译”</a:t>
            </a:r>
            <a:r>
              <a:rPr lang="zh-CN" altLang="en-US" dirty="0">
                <a:latin typeface="+mn-ea"/>
              </a:rPr>
              <a:t>。</a:t>
            </a:r>
            <a:endParaRPr lang="zh-CN" altLang="en-US" sz="2400" dirty="0">
              <a:latin typeface="+mn-ea"/>
            </a:endParaRPr>
          </a:p>
        </p:txBody>
      </p:sp>
      <p:grpSp>
        <p:nvGrpSpPr>
          <p:cNvPr id="371716" name="Group 4"/>
          <p:cNvGrpSpPr>
            <a:grpSpLocks noChangeAspect="1"/>
          </p:cNvGrpSpPr>
          <p:nvPr/>
        </p:nvGrpSpPr>
        <p:grpSpPr bwMode="auto">
          <a:xfrm>
            <a:off x="468313" y="3041650"/>
            <a:ext cx="7848600" cy="2116138"/>
            <a:chOff x="1800" y="2584"/>
            <a:chExt cx="7920" cy="1872"/>
          </a:xfrm>
        </p:grpSpPr>
        <p:sp>
          <p:nvSpPr>
            <p:cNvPr id="371717" name="AutoShape 5"/>
            <p:cNvSpPr>
              <a:spLocks noChangeAspect="1" noChangeArrowheads="1"/>
            </p:cNvSpPr>
            <p:nvPr/>
          </p:nvSpPr>
          <p:spPr bwMode="auto">
            <a:xfrm>
              <a:off x="1800" y="2584"/>
              <a:ext cx="792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aphicFrame>
          <p:nvGraphicFramePr>
            <p:cNvPr id="371718" name="Object 6"/>
            <p:cNvGraphicFramePr>
              <a:graphicFrameLocks noChangeAspect="1"/>
            </p:cNvGraphicFramePr>
            <p:nvPr/>
          </p:nvGraphicFramePr>
          <p:xfrm>
            <a:off x="8893" y="3064"/>
            <a:ext cx="827" cy="1258"/>
          </p:xfrm>
          <a:graphic>
            <a:graphicData uri="http://schemas.openxmlformats.org/presentationml/2006/ole">
              <mc:AlternateContent xmlns:mc="http://schemas.openxmlformats.org/markup-compatibility/2006">
                <mc:Choice xmlns:v="urn:schemas-microsoft-com:vml" Requires="v">
                  <p:oleObj r:id="rId2" imgW="573480" imgH="1089360" progId="">
                    <p:embed/>
                  </p:oleObj>
                </mc:Choice>
                <mc:Fallback>
                  <p:oleObj r:id="rId2" imgW="573480" imgH="1089360" progId="">
                    <p:embed/>
                    <p:pic>
                      <p:nvPicPr>
                        <p:cNvPr id="371718"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 y="3064"/>
                          <a:ext cx="827" cy="125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1719" name="Object 7"/>
            <p:cNvGraphicFramePr>
              <a:graphicFrameLocks noChangeAspect="1"/>
            </p:cNvGraphicFramePr>
            <p:nvPr/>
          </p:nvGraphicFramePr>
          <p:xfrm>
            <a:off x="5486" y="3019"/>
            <a:ext cx="605" cy="1303"/>
          </p:xfrm>
          <a:graphic>
            <a:graphicData uri="http://schemas.openxmlformats.org/presentationml/2006/ole">
              <mc:AlternateContent xmlns:mc="http://schemas.openxmlformats.org/markup-compatibility/2006">
                <mc:Choice xmlns:v="urn:schemas-microsoft-com:vml" Requires="v">
                  <p:oleObj r:id="rId4" imgW="495000" imgH="1185120" progId="">
                    <p:embed/>
                  </p:oleObj>
                </mc:Choice>
                <mc:Fallback>
                  <p:oleObj r:id="rId4" imgW="495000" imgH="1185120" progId="">
                    <p:embed/>
                    <p:pic>
                      <p:nvPicPr>
                        <p:cNvPr id="37171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 y="3019"/>
                          <a:ext cx="605" cy="130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1720" name="Line 8"/>
            <p:cNvSpPr>
              <a:spLocks noChangeShapeType="1"/>
            </p:cNvSpPr>
            <p:nvPr/>
          </p:nvSpPr>
          <p:spPr bwMode="auto">
            <a:xfrm>
              <a:off x="2658" y="3334"/>
              <a:ext cx="281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1721" name="Line 9"/>
            <p:cNvSpPr>
              <a:spLocks noChangeShapeType="1"/>
            </p:cNvSpPr>
            <p:nvPr/>
          </p:nvSpPr>
          <p:spPr bwMode="auto">
            <a:xfrm>
              <a:off x="6199" y="3334"/>
              <a:ext cx="281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1722" name="Line 10"/>
            <p:cNvSpPr>
              <a:spLocks noChangeShapeType="1"/>
            </p:cNvSpPr>
            <p:nvPr/>
          </p:nvSpPr>
          <p:spPr bwMode="auto">
            <a:xfrm>
              <a:off x="2658" y="3676"/>
              <a:ext cx="2810" cy="1"/>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71723" name="Line 11"/>
            <p:cNvSpPr>
              <a:spLocks noChangeShapeType="1"/>
            </p:cNvSpPr>
            <p:nvPr/>
          </p:nvSpPr>
          <p:spPr bwMode="auto">
            <a:xfrm>
              <a:off x="6240" y="3676"/>
              <a:ext cx="2810" cy="1"/>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71724" name="Text Box 12"/>
            <p:cNvSpPr txBox="1">
              <a:spLocks noChangeArrowheads="1"/>
            </p:cNvSpPr>
            <p:nvPr/>
          </p:nvSpPr>
          <p:spPr bwMode="auto">
            <a:xfrm>
              <a:off x="2762" y="2851"/>
              <a:ext cx="2498" cy="53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lIns="83393" tIns="41696" rIns="83393" bIns="41696"/>
            <a:lstStyle/>
            <a:p>
              <a:pPr algn="just"/>
              <a:r>
                <a:rPr lang="zh-CN" altLang="en-US" sz="1300" b="1">
                  <a:solidFill>
                    <a:srgbClr val="000000"/>
                  </a:solidFill>
                  <a:latin typeface="Arial" charset="0"/>
                  <a:ea typeface="楷体_GB2312" pitchFamily="49" charset="-122"/>
                </a:rPr>
                <a:t>我是中国人</a:t>
              </a:r>
              <a:endParaRPr lang="zh-CN" altLang="en-US">
                <a:latin typeface="Arial" charset="0"/>
                <a:ea typeface="黑体" pitchFamily="49" charset="-122"/>
              </a:endParaRPr>
            </a:p>
          </p:txBody>
        </p:sp>
        <p:sp>
          <p:nvSpPr>
            <p:cNvPr id="371725" name="Text Box 13"/>
            <p:cNvSpPr txBox="1">
              <a:spLocks noChangeArrowheads="1"/>
            </p:cNvSpPr>
            <p:nvPr/>
          </p:nvSpPr>
          <p:spPr bwMode="auto">
            <a:xfrm>
              <a:off x="6510" y="2851"/>
              <a:ext cx="2499" cy="66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lIns="83393" tIns="41696" rIns="83393" bIns="41696"/>
            <a:lstStyle/>
            <a:p>
              <a:pPr algn="just"/>
              <a:r>
                <a:rPr lang="en-US" altLang="zh-CN" sz="1300" b="1">
                  <a:solidFill>
                    <a:srgbClr val="000000"/>
                  </a:solidFill>
                  <a:latin typeface="Arial" charset="0"/>
                </a:rPr>
                <a:t>I’m a chinese</a:t>
              </a:r>
              <a:endParaRPr lang="en-US" altLang="zh-CN">
                <a:latin typeface="Arial" charset="0"/>
                <a:ea typeface="黑体" pitchFamily="49" charset="-122"/>
              </a:endParaRPr>
            </a:p>
          </p:txBody>
        </p:sp>
        <p:sp>
          <p:nvSpPr>
            <p:cNvPr id="371726" name="Text Box 14"/>
            <p:cNvSpPr txBox="1">
              <a:spLocks noChangeArrowheads="1"/>
            </p:cNvSpPr>
            <p:nvPr/>
          </p:nvSpPr>
          <p:spPr bwMode="auto">
            <a:xfrm>
              <a:off x="6406" y="3654"/>
              <a:ext cx="2811" cy="60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lIns="83393" tIns="41696" rIns="83393" bIns="41696"/>
            <a:lstStyle/>
            <a:p>
              <a:pPr algn="just"/>
              <a:r>
                <a:rPr lang="en-US" altLang="zh-CN" sz="1300" b="1">
                  <a:solidFill>
                    <a:srgbClr val="000000"/>
                  </a:solidFill>
                  <a:latin typeface="Arial" charset="0"/>
                </a:rPr>
                <a:t>I’m an american </a:t>
              </a:r>
              <a:endParaRPr lang="en-US" altLang="zh-CN">
                <a:latin typeface="Arial" charset="0"/>
                <a:ea typeface="黑体" pitchFamily="49" charset="-122"/>
              </a:endParaRPr>
            </a:p>
          </p:txBody>
        </p:sp>
        <p:sp>
          <p:nvSpPr>
            <p:cNvPr id="371727" name="Text Box 15"/>
            <p:cNvSpPr txBox="1">
              <a:spLocks noChangeArrowheads="1"/>
            </p:cNvSpPr>
            <p:nvPr/>
          </p:nvSpPr>
          <p:spPr bwMode="auto">
            <a:xfrm>
              <a:off x="2762" y="3654"/>
              <a:ext cx="2498" cy="60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lIns="83393" tIns="41696" rIns="83393" bIns="41696"/>
            <a:lstStyle/>
            <a:p>
              <a:pPr algn="just"/>
              <a:r>
                <a:rPr lang="zh-CN" altLang="en-US" sz="1300" b="1">
                  <a:solidFill>
                    <a:srgbClr val="000000"/>
                  </a:solidFill>
                  <a:latin typeface="Arial" charset="0"/>
                  <a:ea typeface="楷体_GB2312" pitchFamily="49" charset="-122"/>
                </a:rPr>
                <a:t>我是美国人</a:t>
              </a:r>
              <a:endParaRPr lang="zh-CN" altLang="en-US">
                <a:latin typeface="Arial" charset="0"/>
                <a:ea typeface="黑体" pitchFamily="49" charset="-122"/>
              </a:endParaRPr>
            </a:p>
          </p:txBody>
        </p:sp>
        <p:graphicFrame>
          <p:nvGraphicFramePr>
            <p:cNvPr id="371728" name="Object 16"/>
            <p:cNvGraphicFramePr>
              <a:graphicFrameLocks noChangeAspect="1"/>
            </p:cNvGraphicFramePr>
            <p:nvPr/>
          </p:nvGraphicFramePr>
          <p:xfrm>
            <a:off x="1972" y="3045"/>
            <a:ext cx="802" cy="1277"/>
          </p:xfrm>
          <a:graphic>
            <a:graphicData uri="http://schemas.openxmlformats.org/presentationml/2006/ole">
              <mc:AlternateContent xmlns:mc="http://schemas.openxmlformats.org/markup-compatibility/2006">
                <mc:Choice xmlns:v="urn:schemas-microsoft-com:vml" Requires="v">
                  <p:oleObj r:id="rId6" imgW="573480" imgH="1094040" progId="">
                    <p:embed/>
                  </p:oleObj>
                </mc:Choice>
                <mc:Fallback>
                  <p:oleObj r:id="rId6" imgW="573480" imgH="1094040" progId="">
                    <p:embed/>
                    <p:pic>
                      <p:nvPicPr>
                        <p:cNvPr id="371728"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2" y="3045"/>
                          <a:ext cx="802" cy="127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标题 1"/>
          <p:cNvSpPr>
            <a:spLocks noGrp="1"/>
          </p:cNvSpPr>
          <p:nvPr>
            <p:ph type="title"/>
          </p:nvPr>
        </p:nvSpPr>
        <p:spPr/>
        <p:txBody>
          <a:bodyPr/>
          <a:lstStyle/>
          <a:p>
            <a:r>
              <a:rPr lang="zh-CN" altLang="en-US" dirty="0"/>
              <a:t>语言为什么要被处理</a:t>
            </a:r>
          </a:p>
        </p:txBody>
      </p:sp>
    </p:spTree>
    <p:extLst>
      <p:ext uri="{BB962C8B-B14F-4D97-AF65-F5344CB8AC3E}">
        <p14:creationId xmlns:p14="http://schemas.microsoft.com/office/powerpoint/2010/main" val="27745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a:t>用下面的图总结一下前面的内容</a:t>
            </a:r>
          </a:p>
        </p:txBody>
      </p:sp>
      <p:pic>
        <p:nvPicPr>
          <p:cNvPr id="51203" name="Picture 2"/>
          <p:cNvPicPr>
            <a:picLocks noGrp="1" noChangeAspect="1" noChangeArrowheads="1"/>
          </p:cNvPicPr>
          <p:nvPr>
            <p:ph idx="1"/>
          </p:nvPr>
        </p:nvPicPr>
        <p:blipFill>
          <a:blip r:embed="rId2"/>
          <a:srcRect/>
          <a:stretch>
            <a:fillRect/>
          </a:stretch>
        </p:blipFill>
        <p:spPr>
          <a:xfrm>
            <a:off x="838200" y="1257300"/>
            <a:ext cx="7696200" cy="5483225"/>
          </a:xfrm>
        </p:spPr>
      </p:pic>
      <p:sp>
        <p:nvSpPr>
          <p:cNvPr id="5" name="灯片编号占位符 4"/>
          <p:cNvSpPr>
            <a:spLocks noGrp="1"/>
          </p:cNvSpPr>
          <p:nvPr>
            <p:ph type="sldNum" sz="quarter" idx="4294967295"/>
          </p:nvPr>
        </p:nvSpPr>
        <p:spPr>
          <a:xfrm>
            <a:off x="7010400" y="6553200"/>
            <a:ext cx="2133600" cy="254000"/>
          </a:xfrm>
        </p:spPr>
        <p:txBody>
          <a:bodyPr/>
          <a:lstStyle/>
          <a:p>
            <a:pPr>
              <a:defRPr/>
            </a:pPr>
            <a:fld id="{DE4DD50D-E18F-4F31-8E3A-584B9F6B3960}" type="slidenum">
              <a:rPr lang="zh-CN" altLang="en-US" smtClean="0"/>
              <a:pPr>
                <a:defRPr/>
              </a:pPr>
              <a:t>40</a:t>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3"/>
          <p:cNvSpPr>
            <a:spLocks noGrp="1"/>
          </p:cNvSpPr>
          <p:nvPr>
            <p:ph type="title"/>
          </p:nvPr>
        </p:nvSpPr>
        <p:spPr/>
        <p:txBody>
          <a:bodyPr/>
          <a:lstStyle/>
          <a:p>
            <a:r>
              <a:rPr lang="zh-CN" altLang="en-US"/>
              <a:t>编译器的构造工具</a:t>
            </a:r>
          </a:p>
        </p:txBody>
      </p:sp>
      <p:sp>
        <p:nvSpPr>
          <p:cNvPr id="53251" name="内容占位符 4"/>
          <p:cNvSpPr>
            <a:spLocks noGrp="1"/>
          </p:cNvSpPr>
          <p:nvPr>
            <p:ph idx="1"/>
          </p:nvPr>
        </p:nvSpPr>
        <p:spPr>
          <a:xfrm>
            <a:off x="457200" y="1371600"/>
            <a:ext cx="8534400" cy="5181600"/>
          </a:xfrm>
        </p:spPr>
        <p:txBody>
          <a:bodyPr/>
          <a:lstStyle/>
          <a:p>
            <a:pPr>
              <a:lnSpc>
                <a:spcPct val="110000"/>
              </a:lnSpc>
              <a:defRPr/>
            </a:pPr>
            <a:r>
              <a:rPr lang="zh-CN" altLang="en-US" dirty="0"/>
              <a:t>词法分析器的生成器</a:t>
            </a:r>
            <a:endParaRPr lang="en-US" altLang="zh-CN" dirty="0"/>
          </a:p>
          <a:p>
            <a:pPr lvl="1">
              <a:lnSpc>
                <a:spcPct val="110000"/>
              </a:lnSpc>
              <a:defRPr/>
            </a:pPr>
            <a:r>
              <a:rPr lang="zh-CN" altLang="en-US" sz="2000" dirty="0"/>
              <a:t>根据语言的语法单元的正则表达式描述生成词法分析器（如</a:t>
            </a:r>
            <a:r>
              <a:rPr lang="en-US" altLang="zh-CN" sz="2000" dirty="0"/>
              <a:t>LEX</a:t>
            </a:r>
            <a:r>
              <a:rPr lang="zh-CN" altLang="en-US" sz="2000" dirty="0"/>
              <a:t>）</a:t>
            </a:r>
            <a:endParaRPr lang="en-US" altLang="zh-CN" sz="2000" dirty="0"/>
          </a:p>
          <a:p>
            <a:pPr>
              <a:lnSpc>
                <a:spcPct val="110000"/>
              </a:lnSpc>
              <a:defRPr/>
            </a:pPr>
            <a:r>
              <a:rPr lang="zh-CN" altLang="en-US" dirty="0"/>
              <a:t>语法分析器的生成器</a:t>
            </a:r>
            <a:endParaRPr lang="en-US" altLang="zh-CN" dirty="0"/>
          </a:p>
          <a:p>
            <a:pPr lvl="1">
              <a:lnSpc>
                <a:spcPct val="110000"/>
              </a:lnSpc>
              <a:defRPr/>
            </a:pPr>
            <a:r>
              <a:rPr lang="zh-CN" altLang="en-US" sz="2000" dirty="0"/>
              <a:t>根据程序设计语言的语法描述自动生成语法分析器（如</a:t>
            </a:r>
            <a:r>
              <a:rPr lang="en-US" altLang="zh-CN" sz="2000" dirty="0"/>
              <a:t>YACC</a:t>
            </a:r>
            <a:r>
              <a:rPr lang="zh-CN" altLang="en-US" sz="2000" dirty="0"/>
              <a:t>）</a:t>
            </a:r>
            <a:endParaRPr lang="en-US" altLang="zh-CN" sz="2000" dirty="0"/>
          </a:p>
          <a:p>
            <a:pPr marL="342900" lvl="1" indent="-342900">
              <a:lnSpc>
                <a:spcPct val="110000"/>
              </a:lnSpc>
              <a:buClr>
                <a:schemeClr val="hlink"/>
              </a:buClr>
              <a:buFont typeface="Wingdings" pitchFamily="2" charset="2"/>
              <a:buChar char="v"/>
              <a:defRPr/>
            </a:pPr>
            <a:r>
              <a:rPr lang="zh-CN" altLang="en-US" sz="2400" dirty="0"/>
              <a:t>语法制导的翻译引擎</a:t>
            </a:r>
            <a:endParaRPr lang="en-US" altLang="zh-CN" sz="2400" dirty="0"/>
          </a:p>
          <a:p>
            <a:pPr lvl="1">
              <a:lnSpc>
                <a:spcPct val="110000"/>
              </a:lnSpc>
              <a:defRPr/>
            </a:pPr>
            <a:r>
              <a:rPr lang="zh-CN" altLang="en-US" sz="2000" dirty="0"/>
              <a:t>生成一组用于遍历语法分析树并生成中间代码的例程</a:t>
            </a:r>
            <a:endParaRPr lang="en-US" altLang="zh-CN" sz="2000" dirty="0"/>
          </a:p>
          <a:p>
            <a:pPr>
              <a:lnSpc>
                <a:spcPct val="110000"/>
              </a:lnSpc>
              <a:defRPr/>
            </a:pPr>
            <a:r>
              <a:rPr lang="zh-CN" altLang="en-US" dirty="0"/>
              <a:t>代码生成器的生成器</a:t>
            </a:r>
            <a:endParaRPr lang="en-US" altLang="zh-CN" dirty="0"/>
          </a:p>
          <a:p>
            <a:pPr lvl="1">
              <a:lnSpc>
                <a:spcPct val="110000"/>
              </a:lnSpc>
              <a:defRPr/>
            </a:pPr>
            <a:r>
              <a:rPr lang="zh-CN" altLang="en-US" sz="2000" dirty="0"/>
              <a:t>依据一组关于如何把中间语言的每个运算翻译成目标机上的机器语言的规则，生成 一个代码生成器</a:t>
            </a:r>
            <a:endParaRPr lang="en-US" altLang="zh-CN" sz="2000" dirty="0"/>
          </a:p>
          <a:p>
            <a:pPr>
              <a:lnSpc>
                <a:spcPct val="110000"/>
              </a:lnSpc>
              <a:defRPr/>
            </a:pPr>
            <a:r>
              <a:rPr lang="zh-CN" altLang="en-US" dirty="0"/>
              <a:t>数据流分析引擎</a:t>
            </a:r>
            <a:endParaRPr lang="en-US" altLang="zh-CN" dirty="0"/>
          </a:p>
          <a:p>
            <a:pPr lvl="1">
              <a:lnSpc>
                <a:spcPct val="110000"/>
              </a:lnSpc>
              <a:defRPr/>
            </a:pPr>
            <a:r>
              <a:rPr lang="zh-CN" altLang="en-US" sz="2000" dirty="0"/>
              <a:t>帮助收集数据流信息，数据流分析是代码优化的重要部分</a:t>
            </a:r>
            <a:endParaRPr lang="en-US" altLang="zh-CN" sz="2000" dirty="0"/>
          </a:p>
          <a:p>
            <a:pPr>
              <a:lnSpc>
                <a:spcPct val="110000"/>
              </a:lnSpc>
              <a:defRPr/>
            </a:pPr>
            <a:r>
              <a:rPr lang="zh-CN" altLang="en-US" dirty="0"/>
              <a:t>编译器构造工具集（如</a:t>
            </a:r>
            <a:r>
              <a:rPr lang="en-US" altLang="zh-CN" dirty="0"/>
              <a:t>LLVM</a:t>
            </a:r>
            <a:r>
              <a:rPr lang="zh-CN" alt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矩形 4"/>
          <p:cNvSpPr/>
          <p:nvPr>
            <p:custDataLst>
              <p:tags r:id="rId1"/>
            </p:custDataLst>
          </p:nvPr>
        </p:nvSpPr>
        <p:spPr>
          <a:xfrm>
            <a:off x="34249" y="1368359"/>
            <a:ext cx="1200292" cy="1438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简介</a:t>
            </a:r>
            <a:endParaRPr lang="zh-CN" altLang="zh-CN" b="1" dirty="0">
              <a:latin typeface="微软雅黑" panose="020B0503020204020204" pitchFamily="34" charset="-122"/>
              <a:ea typeface="微软雅黑" panose="020B0503020204020204" pitchFamily="34" charset="-122"/>
            </a:endParaRPr>
          </a:p>
        </p:txBody>
      </p:sp>
      <p:sp>
        <p:nvSpPr>
          <p:cNvPr id="6" name="PA_矩形 5"/>
          <p:cNvSpPr/>
          <p:nvPr>
            <p:custDataLst>
              <p:tags r:id="rId2"/>
            </p:custDataLst>
          </p:nvPr>
        </p:nvSpPr>
        <p:spPr>
          <a:xfrm>
            <a:off x="1098205" y="1368359"/>
            <a:ext cx="4289583" cy="143862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微软雅黑" panose="020B0503020204020204" pitchFamily="34" charset="-122"/>
              <a:ea typeface="宋体" panose="02010600030101010101" pitchFamily="2" charset="-122"/>
            </a:endParaRPr>
          </a:p>
        </p:txBody>
      </p:sp>
      <p:sp>
        <p:nvSpPr>
          <p:cNvPr id="7" name="PA_矩形 24"/>
          <p:cNvSpPr>
            <a:spLocks noChangeArrowheads="1"/>
          </p:cNvSpPr>
          <p:nvPr>
            <p:custDataLst>
              <p:tags r:id="rId3"/>
            </p:custDataLst>
          </p:nvPr>
        </p:nvSpPr>
        <p:spPr bwMode="auto">
          <a:xfrm>
            <a:off x="1260249" y="1371600"/>
            <a:ext cx="414995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a:latin typeface="+mn-ea"/>
              </a:rPr>
              <a:t>LLVM</a:t>
            </a:r>
            <a:r>
              <a:rPr lang="zh-CN" altLang="zh-CN" sz="1600" dirty="0">
                <a:latin typeface="+mn-ea"/>
              </a:rPr>
              <a:t>是伊利诺伊大学的一个开源项目，以</a:t>
            </a:r>
            <a:r>
              <a:rPr lang="en-US" altLang="zh-CN" sz="1600" dirty="0">
                <a:latin typeface="+mn-ea"/>
              </a:rPr>
              <a:t>C++</a:t>
            </a:r>
            <a:r>
              <a:rPr lang="zh-CN" altLang="zh-CN" sz="1600" dirty="0">
                <a:latin typeface="+mn-ea"/>
              </a:rPr>
              <a:t>编写而成。</a:t>
            </a:r>
            <a:r>
              <a:rPr lang="en-US" altLang="zh-CN" sz="1600" dirty="0">
                <a:latin typeface="+mn-ea"/>
              </a:rPr>
              <a:t>LLVM</a:t>
            </a:r>
            <a:r>
              <a:rPr lang="zh-CN" altLang="zh-CN" sz="1600" dirty="0">
                <a:latin typeface="+mn-ea"/>
              </a:rPr>
              <a:t>是构架</a:t>
            </a:r>
            <a:r>
              <a:rPr lang="en-US" altLang="zh-CN" sz="1600" dirty="0" err="1">
                <a:latin typeface="+mn-ea"/>
                <a:hlinkClick r:id="rId14"/>
              </a:rPr>
              <a:t>编译器</a:t>
            </a:r>
            <a:r>
              <a:rPr lang="en-US" altLang="zh-CN" sz="1600" dirty="0">
                <a:latin typeface="+mn-ea"/>
              </a:rPr>
              <a:t>(compiler)</a:t>
            </a:r>
            <a:r>
              <a:rPr lang="zh-CN" altLang="zh-CN" sz="1600" dirty="0">
                <a:latin typeface="+mn-ea"/>
              </a:rPr>
              <a:t>的框架系统，提供了一套编译基础设施，用于帮助开发者更快的生成编译器。</a:t>
            </a:r>
            <a:r>
              <a:rPr lang="en-US" altLang="zh-CN" sz="1600" dirty="0">
                <a:latin typeface="+mn-ea"/>
              </a:rPr>
              <a:t>LLVM</a:t>
            </a:r>
            <a:r>
              <a:rPr lang="zh-CN" altLang="zh-CN" sz="1600" dirty="0">
                <a:latin typeface="+mn-ea"/>
              </a:rPr>
              <a:t>荣获</a:t>
            </a:r>
            <a:r>
              <a:rPr lang="en-US" altLang="zh-CN" sz="1600" dirty="0">
                <a:latin typeface="+mn-ea"/>
              </a:rPr>
              <a:t>2012</a:t>
            </a:r>
            <a:r>
              <a:rPr lang="zh-CN" altLang="zh-CN" sz="1600" dirty="0">
                <a:latin typeface="+mn-ea"/>
              </a:rPr>
              <a:t>年</a:t>
            </a:r>
            <a:r>
              <a:rPr lang="en-US" altLang="zh-CN" sz="1600" dirty="0">
                <a:latin typeface="+mn-ea"/>
              </a:rPr>
              <a:t>ACM</a:t>
            </a:r>
            <a:r>
              <a:rPr lang="zh-CN" altLang="zh-CN" sz="1600" dirty="0">
                <a:latin typeface="+mn-ea"/>
              </a:rPr>
              <a:t>软件系统奖。</a:t>
            </a:r>
            <a:endParaRPr lang="zh-CN" altLang="en-US" sz="1600" dirty="0">
              <a:latin typeface="+mn-ea"/>
              <a:cs typeface="Segoe UI" panose="020B0502040204020203" pitchFamily="34" charset="0"/>
            </a:endParaRPr>
          </a:p>
        </p:txBody>
      </p:sp>
      <p:sp>
        <p:nvSpPr>
          <p:cNvPr id="9" name="PA_矩形 8"/>
          <p:cNvSpPr/>
          <p:nvPr>
            <p:custDataLst>
              <p:tags r:id="rId4"/>
            </p:custDataLst>
          </p:nvPr>
        </p:nvSpPr>
        <p:spPr>
          <a:xfrm>
            <a:off x="34248" y="3060560"/>
            <a:ext cx="1183961" cy="1777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mn-ea"/>
            </a:endParaRPr>
          </a:p>
          <a:p>
            <a:pPr algn="ctr"/>
            <a:endParaRPr lang="en-US" altLang="zh-CN" sz="2400" dirty="0">
              <a:latin typeface="+mn-ea"/>
            </a:endParaRPr>
          </a:p>
          <a:p>
            <a:pPr algn="ctr"/>
            <a:r>
              <a:rPr lang="zh-CN" altLang="zh-CN" b="1" dirty="0">
                <a:latin typeface="微软雅黑" panose="020B0503020204020204" pitchFamily="34" charset="-122"/>
                <a:ea typeface="微软雅黑" panose="020B0503020204020204" pitchFamily="34" charset="-122"/>
              </a:rPr>
              <a:t>优点</a:t>
            </a:r>
            <a:endParaRPr lang="zh-CN" altLang="zh-CN" sz="2000" b="1" dirty="0">
              <a:latin typeface="微软雅黑" panose="020B0503020204020204" pitchFamily="34" charset="-122"/>
              <a:ea typeface="微软雅黑" panose="020B0503020204020204" pitchFamily="34" charset="-122"/>
            </a:endParaRPr>
          </a:p>
        </p:txBody>
      </p:sp>
      <p:sp>
        <p:nvSpPr>
          <p:cNvPr id="10" name="PA_矩形 9"/>
          <p:cNvSpPr/>
          <p:nvPr>
            <p:custDataLst>
              <p:tags r:id="rId5"/>
            </p:custDataLst>
          </p:nvPr>
        </p:nvSpPr>
        <p:spPr>
          <a:xfrm>
            <a:off x="1098205" y="3060560"/>
            <a:ext cx="4289583" cy="1777894"/>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微软雅黑" panose="020B0503020204020204" pitchFamily="34" charset="-122"/>
              <a:ea typeface="宋体" panose="02010600030101010101" pitchFamily="2" charset="-122"/>
            </a:endParaRPr>
          </a:p>
        </p:txBody>
      </p:sp>
      <p:sp>
        <p:nvSpPr>
          <p:cNvPr id="13" name="PA_任意多边形 14"/>
          <p:cNvSpPr>
            <a:spLocks noEditPoints="1"/>
          </p:cNvSpPr>
          <p:nvPr>
            <p:custDataLst>
              <p:tags r:id="rId6"/>
            </p:custDataLst>
          </p:nvPr>
        </p:nvSpPr>
        <p:spPr bwMode="auto">
          <a:xfrm>
            <a:off x="462980" y="1926745"/>
            <a:ext cx="246117" cy="356351"/>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4" name="PA_任意多边形 19"/>
          <p:cNvSpPr>
            <a:spLocks noEditPoints="1"/>
          </p:cNvSpPr>
          <p:nvPr>
            <p:custDataLst>
              <p:tags r:id="rId7"/>
            </p:custDataLst>
          </p:nvPr>
        </p:nvSpPr>
        <p:spPr bwMode="auto">
          <a:xfrm>
            <a:off x="408033" y="3600079"/>
            <a:ext cx="347263" cy="415874"/>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21" name="Rectangle 18"/>
          <p:cNvSpPr>
            <a:spLocks noChangeArrowheads="1"/>
          </p:cNvSpPr>
          <p:nvPr/>
        </p:nvSpPr>
        <p:spPr bwMode="auto">
          <a:xfrm>
            <a:off x="1228158" y="517444"/>
            <a:ext cx="1352999" cy="62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pPr>
            <a:r>
              <a:rPr lang="en-US" altLang="zh-CN"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LLVM</a:t>
            </a:r>
            <a:r>
              <a:rPr lang="zh-CN" altLang="en-US"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简介</a:t>
            </a:r>
            <a:endParaRPr lang="en-US" altLang="zh-CN"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a:p>
            <a:pPr fontAlgn="base">
              <a:spcAft>
                <a:spcPct val="0"/>
              </a:spcAft>
            </a:pPr>
            <a:r>
              <a:rPr lang="en-US" altLang="zh-CN" sz="1400" b="1" dirty="0">
                <a:solidFill>
                  <a:srgbClr val="939AAE"/>
                </a:solidFill>
                <a:latin typeface="微软雅黑" panose="020B0503020204020204" pitchFamily="34" charset="-122"/>
                <a:ea typeface="微软雅黑" panose="020B0503020204020204" pitchFamily="34" charset="-122"/>
                <a:cs typeface="宋体" panose="02010600030101010101" pitchFamily="2" charset="-122"/>
              </a:rPr>
              <a:t>LLVM</a:t>
            </a:r>
          </a:p>
        </p:txBody>
      </p:sp>
      <p:sp>
        <p:nvSpPr>
          <p:cNvPr id="23" name="PA_矩形 24"/>
          <p:cNvSpPr>
            <a:spLocks noChangeArrowheads="1"/>
          </p:cNvSpPr>
          <p:nvPr>
            <p:custDataLst>
              <p:tags r:id="rId8"/>
            </p:custDataLst>
          </p:nvPr>
        </p:nvSpPr>
        <p:spPr bwMode="auto">
          <a:xfrm>
            <a:off x="1219201" y="3090611"/>
            <a:ext cx="4149950" cy="152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0" indent="-285750">
              <a:lnSpc>
                <a:spcPts val="2000"/>
              </a:lnSpc>
              <a:buFont typeface="Wingdings" panose="05000000000000000000" pitchFamily="2" charset="2"/>
              <a:buChar char="n"/>
            </a:pPr>
            <a:r>
              <a:rPr lang="en-US" altLang="zh-CN" sz="1400" dirty="0">
                <a:latin typeface="+mn-ea"/>
              </a:rPr>
              <a:t>LLVM</a:t>
            </a:r>
            <a:r>
              <a:rPr lang="zh-CN" altLang="zh-CN" sz="1400" dirty="0">
                <a:latin typeface="+mn-ea"/>
              </a:rPr>
              <a:t>的设计是高度模块化</a:t>
            </a:r>
          </a:p>
          <a:p>
            <a:pPr marL="742950" lvl="1" indent="-285750">
              <a:lnSpc>
                <a:spcPts val="2000"/>
              </a:lnSpc>
              <a:buFont typeface="Wingdings" panose="05000000000000000000" pitchFamily="2" charset="2"/>
              <a:buChar char="p"/>
            </a:pPr>
            <a:r>
              <a:rPr lang="zh-CN" altLang="zh-CN" sz="1400" dirty="0">
                <a:latin typeface="+mn-ea"/>
              </a:rPr>
              <a:t>可以比较容易地实现新的编程语言的</a:t>
            </a:r>
            <a:r>
              <a:rPr lang="en-US" altLang="zh-CN" sz="1400" dirty="0" err="1">
                <a:latin typeface="+mn-ea"/>
                <a:hlinkClick r:id="rId15"/>
              </a:rPr>
              <a:t>编译器</a:t>
            </a:r>
            <a:endParaRPr lang="en-US" altLang="zh-CN" sz="1400" dirty="0">
              <a:latin typeface="+mn-ea"/>
            </a:endParaRPr>
          </a:p>
          <a:p>
            <a:pPr marL="742950" lvl="1" indent="-285750">
              <a:lnSpc>
                <a:spcPts val="2000"/>
              </a:lnSpc>
              <a:buFont typeface="Wingdings" panose="05000000000000000000" pitchFamily="2" charset="2"/>
              <a:buChar char="p"/>
            </a:pPr>
            <a:r>
              <a:rPr lang="zh-CN" altLang="zh-CN" sz="1400" dirty="0">
                <a:latin typeface="+mn-ea"/>
              </a:rPr>
              <a:t>语言无关的</a:t>
            </a:r>
            <a:r>
              <a:rPr lang="en-US" altLang="zh-CN" sz="1400" dirty="0" err="1">
                <a:latin typeface="+mn-ea"/>
                <a:hlinkClick r:id="rId16"/>
              </a:rPr>
              <a:t>中间代码</a:t>
            </a:r>
            <a:r>
              <a:rPr lang="zh-CN" altLang="en-US" sz="1400" dirty="0">
                <a:latin typeface="+mn-ea"/>
              </a:rPr>
              <a:t>，</a:t>
            </a:r>
            <a:r>
              <a:rPr lang="zh-CN" altLang="zh-CN" sz="1400" dirty="0">
                <a:latin typeface="+mn-ea"/>
              </a:rPr>
              <a:t>使得透过</a:t>
            </a:r>
            <a:r>
              <a:rPr lang="en-US" altLang="zh-CN" sz="1400" dirty="0">
                <a:latin typeface="+mn-ea"/>
              </a:rPr>
              <a:t>LLVM</a:t>
            </a:r>
            <a:r>
              <a:rPr lang="zh-CN" altLang="zh-CN" sz="1400" dirty="0">
                <a:latin typeface="+mn-ea"/>
              </a:rPr>
              <a:t>能够将不同的语言相互连结起来</a:t>
            </a:r>
          </a:p>
          <a:p>
            <a:pPr marL="742950" lvl="1" indent="-285750">
              <a:lnSpc>
                <a:spcPts val="2000"/>
              </a:lnSpc>
              <a:buFont typeface="Wingdings" panose="05000000000000000000" pitchFamily="2" charset="2"/>
              <a:buChar char="p"/>
            </a:pPr>
            <a:r>
              <a:rPr lang="zh-CN" altLang="zh-CN" sz="1400" dirty="0">
                <a:latin typeface="+mn-ea"/>
              </a:rPr>
              <a:t>为现有的编程语言引入一些更好的优化</a:t>
            </a:r>
            <a:r>
              <a:rPr lang="en-US" altLang="zh-CN" sz="1400" dirty="0">
                <a:latin typeface="+mn-ea"/>
              </a:rPr>
              <a:t>/</a:t>
            </a:r>
            <a:r>
              <a:rPr lang="zh-CN" altLang="zh-CN" sz="1400" dirty="0">
                <a:latin typeface="+mn-ea"/>
              </a:rPr>
              <a:t>调试特性</a:t>
            </a:r>
          </a:p>
        </p:txBody>
      </p:sp>
      <p:pic>
        <p:nvPicPr>
          <p:cNvPr id="13316" name="Picture 4" descr="https://timgsa.baidu.com/timg?image&amp;quality=80&amp;size=b9999_10000&amp;sec=1597903824426&amp;di=50319ec91e34cea141cad0187436b8de&amp;imgtype=0&amp;src=http%3A%2F%2Fimg.chainnews.com%2Fmaterial%2Fimages%2Fd2894925e48de53ec201fd78c9a5f6e2.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37594" y="1328193"/>
            <a:ext cx="3806406" cy="3464735"/>
          </a:xfrm>
          <a:prstGeom prst="rect">
            <a:avLst/>
          </a:prstGeom>
          <a:noFill/>
          <a:extLst>
            <a:ext uri="{909E8E84-426E-40DD-AFC4-6F175D3DCCD1}">
              <a14:hiddenFill xmlns:a14="http://schemas.microsoft.com/office/drawing/2010/main">
                <a:solidFill>
                  <a:srgbClr val="FFFFFF"/>
                </a:solidFill>
              </a14:hiddenFill>
            </a:ext>
          </a:extLst>
        </p:spPr>
      </p:pic>
      <p:sp>
        <p:nvSpPr>
          <p:cNvPr id="19" name="PA_矩形 8"/>
          <p:cNvSpPr/>
          <p:nvPr>
            <p:custDataLst>
              <p:tags r:id="rId9"/>
            </p:custDataLst>
          </p:nvPr>
        </p:nvSpPr>
        <p:spPr>
          <a:xfrm>
            <a:off x="34248" y="5097727"/>
            <a:ext cx="1183961" cy="153167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latin typeface="+mn-ea"/>
            </a:endParaRPr>
          </a:p>
          <a:p>
            <a:pPr algn="ctr"/>
            <a:endParaRPr lang="en-US" altLang="zh-CN" sz="2400" dirty="0">
              <a:latin typeface="+mn-ea"/>
            </a:endParaRPr>
          </a:p>
          <a:p>
            <a:pPr algn="ctr"/>
            <a:r>
              <a:rPr lang="zh-CN" altLang="en-US" b="1" dirty="0">
                <a:latin typeface="微软雅黑" panose="020B0503020204020204" pitchFamily="34" charset="-122"/>
                <a:ea typeface="微软雅黑" panose="020B0503020204020204" pitchFamily="34" charset="-122"/>
              </a:rPr>
              <a:t>作用</a:t>
            </a:r>
            <a:endParaRPr lang="zh-CN" altLang="zh-CN" sz="2000" b="1" dirty="0">
              <a:latin typeface="微软雅黑" panose="020B0503020204020204" pitchFamily="34" charset="-122"/>
              <a:ea typeface="微软雅黑" panose="020B0503020204020204" pitchFamily="34" charset="-122"/>
            </a:endParaRPr>
          </a:p>
        </p:txBody>
      </p:sp>
      <p:sp>
        <p:nvSpPr>
          <p:cNvPr id="20" name="PA_矩形 9"/>
          <p:cNvSpPr/>
          <p:nvPr>
            <p:custDataLst>
              <p:tags r:id="rId10"/>
            </p:custDataLst>
          </p:nvPr>
        </p:nvSpPr>
        <p:spPr>
          <a:xfrm>
            <a:off x="1098205" y="5097727"/>
            <a:ext cx="4289583" cy="1531673"/>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srgbClr val="FFFFFF"/>
              </a:solidFill>
              <a:latin typeface="微软雅黑" panose="020B0503020204020204" pitchFamily="34" charset="-122"/>
              <a:ea typeface="宋体" panose="02010600030101010101" pitchFamily="2" charset="-122"/>
            </a:endParaRPr>
          </a:p>
        </p:txBody>
      </p:sp>
      <p:sp>
        <p:nvSpPr>
          <p:cNvPr id="24" name="PA_矩形 24"/>
          <p:cNvSpPr>
            <a:spLocks noChangeArrowheads="1"/>
          </p:cNvSpPr>
          <p:nvPr>
            <p:custDataLst>
              <p:tags r:id="rId11"/>
            </p:custDataLst>
          </p:nvPr>
        </p:nvSpPr>
        <p:spPr bwMode="auto">
          <a:xfrm>
            <a:off x="1219201" y="5108138"/>
            <a:ext cx="414995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0" indent="-285750">
              <a:buFont typeface="Wingdings" panose="05000000000000000000" pitchFamily="2" charset="2"/>
              <a:buChar char="n"/>
            </a:pPr>
            <a:r>
              <a:rPr lang="zh-CN" altLang="en-US" sz="1400" dirty="0"/>
              <a:t>实验研究</a:t>
            </a:r>
            <a:endParaRPr lang="en-US" altLang="zh-CN" sz="1400" dirty="0"/>
          </a:p>
          <a:p>
            <a:pPr marL="285750" lvl="0" indent="-285750">
              <a:buFont typeface="Wingdings" panose="05000000000000000000" pitchFamily="2" charset="2"/>
              <a:buChar char="n"/>
            </a:pPr>
            <a:r>
              <a:rPr lang="zh-CN" altLang="zh-CN" sz="1400" dirty="0"/>
              <a:t>比较简单的实现新语言的编译器</a:t>
            </a:r>
          </a:p>
          <a:p>
            <a:pPr marL="285750" lvl="0" indent="-285750">
              <a:buFont typeface="Wingdings" panose="05000000000000000000" pitchFamily="2" charset="2"/>
              <a:buChar char="n"/>
            </a:pPr>
            <a:r>
              <a:rPr lang="zh-CN" altLang="zh-CN" sz="1400" dirty="0"/>
              <a:t>扩展现有语言特性</a:t>
            </a:r>
          </a:p>
          <a:p>
            <a:pPr marL="285750" lvl="0" indent="-285750">
              <a:buFont typeface="Wingdings" panose="05000000000000000000" pitchFamily="2" charset="2"/>
              <a:buChar char="n"/>
            </a:pPr>
            <a:r>
              <a:rPr lang="zh-CN" altLang="zh-CN" sz="1400" dirty="0"/>
              <a:t>实现编程规范检查</a:t>
            </a:r>
            <a:r>
              <a:rPr lang="zh-CN" altLang="en-US" sz="1400" dirty="0"/>
              <a:t>工具</a:t>
            </a:r>
            <a:endParaRPr lang="zh-CN" altLang="zh-CN" sz="1400" dirty="0"/>
          </a:p>
          <a:p>
            <a:pPr marL="285750" lvl="0" indent="-285750">
              <a:buFont typeface="Wingdings" panose="05000000000000000000" pitchFamily="2" charset="2"/>
              <a:buChar char="n"/>
            </a:pPr>
            <a:r>
              <a:rPr lang="zh-CN" altLang="zh-CN" sz="1400" dirty="0"/>
              <a:t>实现</a:t>
            </a:r>
            <a:r>
              <a:rPr lang="zh-CN" altLang="en-US" sz="1400" dirty="0"/>
              <a:t>代码重构工具</a:t>
            </a:r>
            <a:endParaRPr lang="en-US" altLang="zh-CN" sz="1400" dirty="0"/>
          </a:p>
          <a:p>
            <a:pPr marL="285750" lvl="0" indent="-285750">
              <a:buFont typeface="Wingdings" panose="05000000000000000000" pitchFamily="2" charset="2"/>
              <a:buChar char="n"/>
            </a:pPr>
            <a:r>
              <a:rPr lang="en-US" altLang="zh-CN" sz="1400" dirty="0"/>
              <a:t>……</a:t>
            </a:r>
            <a:endParaRPr lang="zh-CN" altLang="zh-CN" sz="1400" dirty="0"/>
          </a:p>
        </p:txBody>
      </p:sp>
      <p:sp>
        <p:nvSpPr>
          <p:cNvPr id="25" name="PA_任意多边形 20"/>
          <p:cNvSpPr>
            <a:spLocks noEditPoints="1"/>
          </p:cNvSpPr>
          <p:nvPr>
            <p:custDataLst>
              <p:tags r:id="rId12"/>
            </p:custDataLst>
          </p:nvPr>
        </p:nvSpPr>
        <p:spPr bwMode="auto">
          <a:xfrm>
            <a:off x="413823" y="5320834"/>
            <a:ext cx="312321" cy="345539"/>
          </a:xfrm>
          <a:custGeom>
            <a:avLst/>
            <a:gdLst>
              <a:gd name="T0" fmla="*/ 95 w 123"/>
              <a:gd name="T1" fmla="*/ 54 h 113"/>
              <a:gd name="T2" fmla="*/ 122 w 123"/>
              <a:gd name="T3" fmla="*/ 38 h 113"/>
              <a:gd name="T4" fmla="*/ 111 w 123"/>
              <a:gd name="T5" fmla="*/ 36 h 113"/>
              <a:gd name="T6" fmla="*/ 96 w 123"/>
              <a:gd name="T7" fmla="*/ 28 h 113"/>
              <a:gd name="T8" fmla="*/ 105 w 123"/>
              <a:gd name="T9" fmla="*/ 14 h 113"/>
              <a:gd name="T10" fmla="*/ 114 w 123"/>
              <a:gd name="T11" fmla="*/ 7 h 113"/>
              <a:gd name="T12" fmla="*/ 74 w 123"/>
              <a:gd name="T13" fmla="*/ 14 h 113"/>
              <a:gd name="T14" fmla="*/ 72 w 123"/>
              <a:gd name="T15" fmla="*/ 35 h 113"/>
              <a:gd name="T16" fmla="*/ 50 w 123"/>
              <a:gd name="T17" fmla="*/ 21 h 113"/>
              <a:gd name="T18" fmla="*/ 55 w 123"/>
              <a:gd name="T19" fmla="*/ 13 h 113"/>
              <a:gd name="T20" fmla="*/ 64 w 123"/>
              <a:gd name="T21" fmla="*/ 7 h 113"/>
              <a:gd name="T22" fmla="*/ 33 w 123"/>
              <a:gd name="T23" fmla="*/ 6 h 113"/>
              <a:gd name="T24" fmla="*/ 30 w 123"/>
              <a:gd name="T25" fmla="*/ 6 h 113"/>
              <a:gd name="T26" fmla="*/ 13 w 123"/>
              <a:gd name="T27" fmla="*/ 22 h 113"/>
              <a:gd name="T28" fmla="*/ 14 w 123"/>
              <a:gd name="T29" fmla="*/ 25 h 113"/>
              <a:gd name="T30" fmla="*/ 10 w 123"/>
              <a:gd name="T31" fmla="*/ 27 h 113"/>
              <a:gd name="T32" fmla="*/ 1 w 123"/>
              <a:gd name="T33" fmla="*/ 39 h 113"/>
              <a:gd name="T34" fmla="*/ 9 w 123"/>
              <a:gd name="T35" fmla="*/ 46 h 113"/>
              <a:gd name="T36" fmla="*/ 9 w 123"/>
              <a:gd name="T37" fmla="*/ 46 h 113"/>
              <a:gd name="T38" fmla="*/ 9 w 123"/>
              <a:gd name="T39" fmla="*/ 47 h 113"/>
              <a:gd name="T40" fmla="*/ 27 w 123"/>
              <a:gd name="T41" fmla="*/ 48 h 113"/>
              <a:gd name="T42" fmla="*/ 28 w 123"/>
              <a:gd name="T43" fmla="*/ 42 h 113"/>
              <a:gd name="T44" fmla="*/ 49 w 123"/>
              <a:gd name="T45" fmla="*/ 58 h 113"/>
              <a:gd name="T46" fmla="*/ 25 w 123"/>
              <a:gd name="T47" fmla="*/ 111 h 113"/>
              <a:gd name="T48" fmla="*/ 103 w 123"/>
              <a:gd name="T49" fmla="*/ 112 h 113"/>
              <a:gd name="T50" fmla="*/ 120 w 123"/>
              <a:gd name="T51" fmla="*/ 95 h 113"/>
              <a:gd name="T52" fmla="*/ 34 w 123"/>
              <a:gd name="T53" fmla="*/ 35 h 113"/>
              <a:gd name="T54" fmla="*/ 28 w 123"/>
              <a:gd name="T55" fmla="*/ 36 h 113"/>
              <a:gd name="T56" fmla="*/ 24 w 123"/>
              <a:gd name="T57" fmla="*/ 38 h 113"/>
              <a:gd name="T58" fmla="*/ 18 w 123"/>
              <a:gd name="T59" fmla="*/ 48 h 113"/>
              <a:gd name="T60" fmla="*/ 13 w 123"/>
              <a:gd name="T61" fmla="*/ 42 h 113"/>
              <a:gd name="T62" fmla="*/ 13 w 123"/>
              <a:gd name="T63" fmla="*/ 42 h 113"/>
              <a:gd name="T64" fmla="*/ 13 w 123"/>
              <a:gd name="T65" fmla="*/ 42 h 113"/>
              <a:gd name="T66" fmla="*/ 11 w 123"/>
              <a:gd name="T67" fmla="*/ 33 h 113"/>
              <a:gd name="T68" fmla="*/ 18 w 123"/>
              <a:gd name="T69" fmla="*/ 30 h 113"/>
              <a:gd name="T70" fmla="*/ 21 w 123"/>
              <a:gd name="T71" fmla="*/ 25 h 113"/>
              <a:gd name="T72" fmla="*/ 28 w 123"/>
              <a:gd name="T73" fmla="*/ 12 h 113"/>
              <a:gd name="T74" fmla="*/ 36 w 123"/>
              <a:gd name="T75" fmla="*/ 11 h 113"/>
              <a:gd name="T76" fmla="*/ 40 w 123"/>
              <a:gd name="T77" fmla="*/ 10 h 113"/>
              <a:gd name="T78" fmla="*/ 53 w 123"/>
              <a:gd name="T79" fmla="*/ 7 h 113"/>
              <a:gd name="T80" fmla="*/ 45 w 123"/>
              <a:gd name="T81" fmla="*/ 19 h 113"/>
              <a:gd name="T82" fmla="*/ 43 w 123"/>
              <a:gd name="T83" fmla="*/ 26 h 113"/>
              <a:gd name="T84" fmla="*/ 34 w 123"/>
              <a:gd name="T85" fmla="*/ 35 h 113"/>
              <a:gd name="T86" fmla="*/ 19 w 123"/>
              <a:gd name="T87" fmla="*/ 96 h 113"/>
              <a:gd name="T88" fmla="*/ 78 w 123"/>
              <a:gd name="T89" fmla="*/ 35 h 113"/>
              <a:gd name="T90" fmla="*/ 77 w 123"/>
              <a:gd name="T91" fmla="*/ 33 h 113"/>
              <a:gd name="T92" fmla="*/ 102 w 123"/>
              <a:gd name="T93" fmla="*/ 7 h 113"/>
              <a:gd name="T94" fmla="*/ 96 w 123"/>
              <a:gd name="T95" fmla="*/ 10 h 113"/>
              <a:gd name="T96" fmla="*/ 90 w 123"/>
              <a:gd name="T97" fmla="*/ 31 h 113"/>
              <a:gd name="T98" fmla="*/ 105 w 123"/>
              <a:gd name="T99" fmla="*/ 43 h 113"/>
              <a:gd name="T100" fmla="*/ 111 w 123"/>
              <a:gd name="T101" fmla="*/ 43 h 113"/>
              <a:gd name="T102" fmla="*/ 88 w 123"/>
              <a:gd name="T103" fmla="*/ 47 h 113"/>
              <a:gd name="T104" fmla="*/ 105 w 123"/>
              <a:gd name="T105" fmla="*/ 106 h 113"/>
              <a:gd name="T106" fmla="*/ 78 w 123"/>
              <a:gd name="T107" fmla="*/ 6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13">
                <a:moveTo>
                  <a:pt x="82" y="58"/>
                </a:moveTo>
                <a:cubicBezTo>
                  <a:pt x="88" y="53"/>
                  <a:pt x="88" y="53"/>
                  <a:pt x="88" y="53"/>
                </a:cubicBezTo>
                <a:cubicBezTo>
                  <a:pt x="90" y="54"/>
                  <a:pt x="92" y="54"/>
                  <a:pt x="95" y="54"/>
                </a:cubicBezTo>
                <a:cubicBezTo>
                  <a:pt x="98" y="55"/>
                  <a:pt x="101" y="54"/>
                  <a:pt x="104" y="54"/>
                </a:cubicBezTo>
                <a:cubicBezTo>
                  <a:pt x="108" y="53"/>
                  <a:pt x="112" y="50"/>
                  <a:pt x="115" y="48"/>
                </a:cubicBezTo>
                <a:cubicBezTo>
                  <a:pt x="118" y="45"/>
                  <a:pt x="121" y="41"/>
                  <a:pt x="122" y="38"/>
                </a:cubicBezTo>
                <a:cubicBezTo>
                  <a:pt x="123" y="36"/>
                  <a:pt x="122" y="34"/>
                  <a:pt x="121" y="34"/>
                </a:cubicBezTo>
                <a:cubicBezTo>
                  <a:pt x="120" y="34"/>
                  <a:pt x="119" y="34"/>
                  <a:pt x="119" y="34"/>
                </a:cubicBezTo>
                <a:cubicBezTo>
                  <a:pt x="111" y="36"/>
                  <a:pt x="111" y="36"/>
                  <a:pt x="111" y="36"/>
                </a:cubicBezTo>
                <a:cubicBezTo>
                  <a:pt x="105" y="37"/>
                  <a:pt x="105" y="37"/>
                  <a:pt x="105" y="37"/>
                </a:cubicBezTo>
                <a:cubicBezTo>
                  <a:pt x="100" y="33"/>
                  <a:pt x="100" y="33"/>
                  <a:pt x="100" y="33"/>
                </a:cubicBezTo>
                <a:cubicBezTo>
                  <a:pt x="96" y="28"/>
                  <a:pt x="96" y="28"/>
                  <a:pt x="96" y="28"/>
                </a:cubicBezTo>
                <a:cubicBezTo>
                  <a:pt x="97" y="22"/>
                  <a:pt x="97" y="22"/>
                  <a:pt x="97" y="22"/>
                </a:cubicBezTo>
                <a:cubicBezTo>
                  <a:pt x="99" y="16"/>
                  <a:pt x="99" y="16"/>
                  <a:pt x="99" y="16"/>
                </a:cubicBezTo>
                <a:cubicBezTo>
                  <a:pt x="105" y="14"/>
                  <a:pt x="105" y="14"/>
                  <a:pt x="105" y="14"/>
                </a:cubicBezTo>
                <a:cubicBezTo>
                  <a:pt x="113" y="12"/>
                  <a:pt x="113" y="12"/>
                  <a:pt x="113" y="12"/>
                </a:cubicBezTo>
                <a:cubicBezTo>
                  <a:pt x="115" y="11"/>
                  <a:pt x="115" y="10"/>
                  <a:pt x="115" y="8"/>
                </a:cubicBezTo>
                <a:cubicBezTo>
                  <a:pt x="115" y="8"/>
                  <a:pt x="115" y="7"/>
                  <a:pt x="114" y="7"/>
                </a:cubicBezTo>
                <a:cubicBezTo>
                  <a:pt x="111" y="4"/>
                  <a:pt x="107" y="2"/>
                  <a:pt x="103" y="1"/>
                </a:cubicBezTo>
                <a:cubicBezTo>
                  <a:pt x="99" y="1"/>
                  <a:pt x="95" y="1"/>
                  <a:pt x="90" y="2"/>
                </a:cubicBezTo>
                <a:cubicBezTo>
                  <a:pt x="83" y="4"/>
                  <a:pt x="78" y="8"/>
                  <a:pt x="74" y="14"/>
                </a:cubicBezTo>
                <a:cubicBezTo>
                  <a:pt x="71" y="20"/>
                  <a:pt x="70" y="28"/>
                  <a:pt x="71" y="35"/>
                </a:cubicBezTo>
                <a:cubicBezTo>
                  <a:pt x="71" y="35"/>
                  <a:pt x="71" y="35"/>
                  <a:pt x="71" y="35"/>
                </a:cubicBezTo>
                <a:cubicBezTo>
                  <a:pt x="72" y="35"/>
                  <a:pt x="72" y="35"/>
                  <a:pt x="72" y="35"/>
                </a:cubicBezTo>
                <a:cubicBezTo>
                  <a:pt x="66" y="41"/>
                  <a:pt x="66" y="41"/>
                  <a:pt x="66" y="41"/>
                </a:cubicBezTo>
                <a:cubicBezTo>
                  <a:pt x="48" y="24"/>
                  <a:pt x="48" y="24"/>
                  <a:pt x="48" y="24"/>
                </a:cubicBezTo>
                <a:cubicBezTo>
                  <a:pt x="49" y="23"/>
                  <a:pt x="49" y="22"/>
                  <a:pt x="50" y="21"/>
                </a:cubicBezTo>
                <a:cubicBezTo>
                  <a:pt x="50" y="21"/>
                  <a:pt x="50" y="21"/>
                  <a:pt x="50" y="21"/>
                </a:cubicBezTo>
                <a:cubicBezTo>
                  <a:pt x="50" y="19"/>
                  <a:pt x="51" y="18"/>
                  <a:pt x="51" y="17"/>
                </a:cubicBezTo>
                <a:cubicBezTo>
                  <a:pt x="52" y="15"/>
                  <a:pt x="54" y="13"/>
                  <a:pt x="55" y="13"/>
                </a:cubicBezTo>
                <a:cubicBezTo>
                  <a:pt x="57" y="12"/>
                  <a:pt x="59" y="12"/>
                  <a:pt x="62" y="12"/>
                </a:cubicBezTo>
                <a:cubicBezTo>
                  <a:pt x="63" y="12"/>
                  <a:pt x="64" y="12"/>
                  <a:pt x="64" y="11"/>
                </a:cubicBezTo>
                <a:cubicBezTo>
                  <a:pt x="65" y="10"/>
                  <a:pt x="65" y="8"/>
                  <a:pt x="64" y="7"/>
                </a:cubicBezTo>
                <a:cubicBezTo>
                  <a:pt x="60" y="3"/>
                  <a:pt x="55" y="0"/>
                  <a:pt x="50" y="0"/>
                </a:cubicBezTo>
                <a:cubicBezTo>
                  <a:pt x="45" y="0"/>
                  <a:pt x="41" y="1"/>
                  <a:pt x="36" y="5"/>
                </a:cubicBezTo>
                <a:cubicBezTo>
                  <a:pt x="35" y="5"/>
                  <a:pt x="34" y="6"/>
                  <a:pt x="33" y="6"/>
                </a:cubicBezTo>
                <a:cubicBezTo>
                  <a:pt x="33" y="7"/>
                  <a:pt x="32" y="7"/>
                  <a:pt x="32" y="7"/>
                </a:cubicBezTo>
                <a:cubicBezTo>
                  <a:pt x="30" y="6"/>
                  <a:pt x="30" y="6"/>
                  <a:pt x="30" y="6"/>
                </a:cubicBezTo>
                <a:cubicBezTo>
                  <a:pt x="30" y="6"/>
                  <a:pt x="30" y="6"/>
                  <a:pt x="30" y="6"/>
                </a:cubicBezTo>
                <a:cubicBezTo>
                  <a:pt x="29" y="5"/>
                  <a:pt x="27" y="5"/>
                  <a:pt x="26" y="6"/>
                </a:cubicBezTo>
                <a:cubicBezTo>
                  <a:pt x="13" y="18"/>
                  <a:pt x="13" y="18"/>
                  <a:pt x="13" y="18"/>
                </a:cubicBezTo>
                <a:cubicBezTo>
                  <a:pt x="12" y="20"/>
                  <a:pt x="12" y="21"/>
                  <a:pt x="13" y="22"/>
                </a:cubicBezTo>
                <a:cubicBezTo>
                  <a:pt x="15" y="24"/>
                  <a:pt x="15" y="24"/>
                  <a:pt x="15" y="24"/>
                </a:cubicBezTo>
                <a:cubicBezTo>
                  <a:pt x="14" y="25"/>
                  <a:pt x="14" y="25"/>
                  <a:pt x="14" y="25"/>
                </a:cubicBezTo>
                <a:cubicBezTo>
                  <a:pt x="14" y="25"/>
                  <a:pt x="14" y="25"/>
                  <a:pt x="14" y="25"/>
                </a:cubicBezTo>
                <a:cubicBezTo>
                  <a:pt x="14" y="25"/>
                  <a:pt x="14" y="26"/>
                  <a:pt x="13" y="27"/>
                </a:cubicBezTo>
                <a:cubicBezTo>
                  <a:pt x="13" y="27"/>
                  <a:pt x="13" y="27"/>
                  <a:pt x="12" y="27"/>
                </a:cubicBezTo>
                <a:cubicBezTo>
                  <a:pt x="12" y="27"/>
                  <a:pt x="11" y="28"/>
                  <a:pt x="10" y="27"/>
                </a:cubicBezTo>
                <a:cubicBezTo>
                  <a:pt x="9" y="27"/>
                  <a:pt x="8" y="28"/>
                  <a:pt x="7" y="28"/>
                </a:cubicBezTo>
                <a:cubicBezTo>
                  <a:pt x="1" y="35"/>
                  <a:pt x="1" y="35"/>
                  <a:pt x="1" y="35"/>
                </a:cubicBezTo>
                <a:cubicBezTo>
                  <a:pt x="0" y="36"/>
                  <a:pt x="0" y="38"/>
                  <a:pt x="1" y="39"/>
                </a:cubicBezTo>
                <a:cubicBezTo>
                  <a:pt x="8" y="46"/>
                  <a:pt x="8" y="46"/>
                  <a:pt x="8" y="46"/>
                </a:cubicBezTo>
                <a:cubicBezTo>
                  <a:pt x="8" y="46"/>
                  <a:pt x="8" y="46"/>
                  <a:pt x="8" y="46"/>
                </a:cubicBezTo>
                <a:cubicBezTo>
                  <a:pt x="9" y="46"/>
                  <a:pt x="9" y="46"/>
                  <a:pt x="9" y="46"/>
                </a:cubicBezTo>
                <a:cubicBezTo>
                  <a:pt x="9" y="46"/>
                  <a:pt x="9" y="46"/>
                  <a:pt x="9" y="46"/>
                </a:cubicBezTo>
                <a:cubicBezTo>
                  <a:pt x="9" y="46"/>
                  <a:pt x="9" y="46"/>
                  <a:pt x="9" y="46"/>
                </a:cubicBezTo>
                <a:cubicBezTo>
                  <a:pt x="9" y="46"/>
                  <a:pt x="9" y="46"/>
                  <a:pt x="9" y="46"/>
                </a:cubicBezTo>
                <a:cubicBezTo>
                  <a:pt x="9" y="46"/>
                  <a:pt x="9" y="46"/>
                  <a:pt x="9" y="46"/>
                </a:cubicBezTo>
                <a:cubicBezTo>
                  <a:pt x="9" y="47"/>
                  <a:pt x="9" y="47"/>
                  <a:pt x="9" y="47"/>
                </a:cubicBezTo>
                <a:cubicBezTo>
                  <a:pt x="9" y="47"/>
                  <a:pt x="9" y="47"/>
                  <a:pt x="9" y="47"/>
                </a:cubicBezTo>
                <a:cubicBezTo>
                  <a:pt x="16" y="54"/>
                  <a:pt x="16" y="54"/>
                  <a:pt x="16" y="54"/>
                </a:cubicBezTo>
                <a:cubicBezTo>
                  <a:pt x="18" y="55"/>
                  <a:pt x="19" y="55"/>
                  <a:pt x="21" y="54"/>
                </a:cubicBezTo>
                <a:cubicBezTo>
                  <a:pt x="27" y="48"/>
                  <a:pt x="27" y="48"/>
                  <a:pt x="27" y="48"/>
                </a:cubicBezTo>
                <a:cubicBezTo>
                  <a:pt x="27" y="47"/>
                  <a:pt x="28" y="46"/>
                  <a:pt x="28" y="45"/>
                </a:cubicBezTo>
                <a:cubicBezTo>
                  <a:pt x="28" y="45"/>
                  <a:pt x="28" y="44"/>
                  <a:pt x="28" y="43"/>
                </a:cubicBezTo>
                <a:cubicBezTo>
                  <a:pt x="28" y="43"/>
                  <a:pt x="28" y="43"/>
                  <a:pt x="28" y="42"/>
                </a:cubicBezTo>
                <a:cubicBezTo>
                  <a:pt x="29" y="42"/>
                  <a:pt x="30" y="41"/>
                  <a:pt x="31" y="41"/>
                </a:cubicBezTo>
                <a:cubicBezTo>
                  <a:pt x="31" y="41"/>
                  <a:pt x="31" y="41"/>
                  <a:pt x="31" y="41"/>
                </a:cubicBezTo>
                <a:cubicBezTo>
                  <a:pt x="49" y="58"/>
                  <a:pt x="49" y="58"/>
                  <a:pt x="49" y="58"/>
                </a:cubicBezTo>
                <a:cubicBezTo>
                  <a:pt x="13" y="94"/>
                  <a:pt x="13" y="94"/>
                  <a:pt x="13" y="94"/>
                </a:cubicBezTo>
                <a:cubicBezTo>
                  <a:pt x="11" y="95"/>
                  <a:pt x="11" y="97"/>
                  <a:pt x="13" y="98"/>
                </a:cubicBezTo>
                <a:cubicBezTo>
                  <a:pt x="25" y="111"/>
                  <a:pt x="25" y="111"/>
                  <a:pt x="25" y="111"/>
                </a:cubicBezTo>
                <a:cubicBezTo>
                  <a:pt x="27" y="112"/>
                  <a:pt x="28" y="112"/>
                  <a:pt x="30" y="111"/>
                </a:cubicBezTo>
                <a:cubicBezTo>
                  <a:pt x="66" y="75"/>
                  <a:pt x="66" y="75"/>
                  <a:pt x="66" y="75"/>
                </a:cubicBezTo>
                <a:cubicBezTo>
                  <a:pt x="103" y="112"/>
                  <a:pt x="103" y="112"/>
                  <a:pt x="103" y="112"/>
                </a:cubicBezTo>
                <a:cubicBezTo>
                  <a:pt x="104" y="113"/>
                  <a:pt x="106" y="113"/>
                  <a:pt x="107" y="112"/>
                </a:cubicBezTo>
                <a:cubicBezTo>
                  <a:pt x="120" y="99"/>
                  <a:pt x="120" y="99"/>
                  <a:pt x="120" y="99"/>
                </a:cubicBezTo>
                <a:cubicBezTo>
                  <a:pt x="121" y="98"/>
                  <a:pt x="121" y="96"/>
                  <a:pt x="120" y="95"/>
                </a:cubicBezTo>
                <a:cubicBezTo>
                  <a:pt x="82" y="58"/>
                  <a:pt x="82" y="58"/>
                  <a:pt x="82" y="58"/>
                </a:cubicBezTo>
                <a:close/>
                <a:moveTo>
                  <a:pt x="34" y="35"/>
                </a:moveTo>
                <a:cubicBezTo>
                  <a:pt x="34" y="35"/>
                  <a:pt x="34" y="35"/>
                  <a:pt x="34" y="35"/>
                </a:cubicBezTo>
                <a:cubicBezTo>
                  <a:pt x="33" y="34"/>
                  <a:pt x="31" y="34"/>
                  <a:pt x="30" y="35"/>
                </a:cubicBezTo>
                <a:cubicBezTo>
                  <a:pt x="29" y="35"/>
                  <a:pt x="29" y="36"/>
                  <a:pt x="28" y="36"/>
                </a:cubicBezTo>
                <a:cubicBezTo>
                  <a:pt x="28" y="36"/>
                  <a:pt x="28" y="36"/>
                  <a:pt x="28" y="36"/>
                </a:cubicBezTo>
                <a:cubicBezTo>
                  <a:pt x="28" y="36"/>
                  <a:pt x="28" y="36"/>
                  <a:pt x="28" y="36"/>
                </a:cubicBezTo>
                <a:cubicBezTo>
                  <a:pt x="27" y="36"/>
                  <a:pt x="26" y="37"/>
                  <a:pt x="26" y="37"/>
                </a:cubicBezTo>
                <a:cubicBezTo>
                  <a:pt x="25" y="37"/>
                  <a:pt x="25" y="38"/>
                  <a:pt x="24" y="38"/>
                </a:cubicBezTo>
                <a:cubicBezTo>
                  <a:pt x="24" y="39"/>
                  <a:pt x="23" y="40"/>
                  <a:pt x="22" y="41"/>
                </a:cubicBezTo>
                <a:cubicBezTo>
                  <a:pt x="22" y="42"/>
                  <a:pt x="22" y="43"/>
                  <a:pt x="22" y="45"/>
                </a:cubicBezTo>
                <a:cubicBezTo>
                  <a:pt x="18" y="48"/>
                  <a:pt x="18" y="48"/>
                  <a:pt x="18" y="48"/>
                </a:cubicBezTo>
                <a:cubicBezTo>
                  <a:pt x="13" y="43"/>
                  <a:pt x="13" y="43"/>
                  <a:pt x="13" y="43"/>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3" y="42"/>
                  <a:pt x="13" y="42"/>
                  <a:pt x="13" y="42"/>
                </a:cubicBezTo>
                <a:cubicBezTo>
                  <a:pt x="12" y="42"/>
                  <a:pt x="12" y="42"/>
                  <a:pt x="12" y="42"/>
                </a:cubicBezTo>
                <a:cubicBezTo>
                  <a:pt x="7" y="37"/>
                  <a:pt x="7" y="37"/>
                  <a:pt x="7" y="37"/>
                </a:cubicBezTo>
                <a:cubicBezTo>
                  <a:pt x="11" y="33"/>
                  <a:pt x="11" y="33"/>
                  <a:pt x="11" y="33"/>
                </a:cubicBezTo>
                <a:cubicBezTo>
                  <a:pt x="12" y="33"/>
                  <a:pt x="13" y="33"/>
                  <a:pt x="14" y="33"/>
                </a:cubicBezTo>
                <a:cubicBezTo>
                  <a:pt x="15" y="32"/>
                  <a:pt x="17" y="32"/>
                  <a:pt x="18" y="31"/>
                </a:cubicBezTo>
                <a:cubicBezTo>
                  <a:pt x="18" y="30"/>
                  <a:pt x="18" y="30"/>
                  <a:pt x="18" y="30"/>
                </a:cubicBezTo>
                <a:cubicBezTo>
                  <a:pt x="19" y="29"/>
                  <a:pt x="19" y="28"/>
                  <a:pt x="20" y="27"/>
                </a:cubicBezTo>
                <a:cubicBezTo>
                  <a:pt x="20" y="27"/>
                  <a:pt x="20" y="27"/>
                  <a:pt x="20" y="27"/>
                </a:cubicBezTo>
                <a:cubicBezTo>
                  <a:pt x="20" y="27"/>
                  <a:pt x="20" y="26"/>
                  <a:pt x="21" y="25"/>
                </a:cubicBezTo>
                <a:cubicBezTo>
                  <a:pt x="22" y="24"/>
                  <a:pt x="21" y="22"/>
                  <a:pt x="20" y="21"/>
                </a:cubicBezTo>
                <a:cubicBezTo>
                  <a:pt x="20" y="20"/>
                  <a:pt x="20" y="20"/>
                  <a:pt x="20" y="20"/>
                </a:cubicBezTo>
                <a:cubicBezTo>
                  <a:pt x="28" y="12"/>
                  <a:pt x="28" y="12"/>
                  <a:pt x="28" y="12"/>
                </a:cubicBezTo>
                <a:cubicBezTo>
                  <a:pt x="29" y="13"/>
                  <a:pt x="29" y="13"/>
                  <a:pt x="29" y="13"/>
                </a:cubicBezTo>
                <a:cubicBezTo>
                  <a:pt x="30" y="14"/>
                  <a:pt x="32" y="14"/>
                  <a:pt x="33" y="13"/>
                </a:cubicBezTo>
                <a:cubicBezTo>
                  <a:pt x="34" y="12"/>
                  <a:pt x="35" y="12"/>
                  <a:pt x="36" y="11"/>
                </a:cubicBezTo>
                <a:cubicBezTo>
                  <a:pt x="36" y="11"/>
                  <a:pt x="36" y="11"/>
                  <a:pt x="36" y="11"/>
                </a:cubicBezTo>
                <a:cubicBezTo>
                  <a:pt x="37" y="11"/>
                  <a:pt x="38" y="11"/>
                  <a:pt x="39" y="10"/>
                </a:cubicBezTo>
                <a:cubicBezTo>
                  <a:pt x="39" y="10"/>
                  <a:pt x="40" y="10"/>
                  <a:pt x="40" y="10"/>
                </a:cubicBezTo>
                <a:cubicBezTo>
                  <a:pt x="43" y="7"/>
                  <a:pt x="46" y="6"/>
                  <a:pt x="50" y="6"/>
                </a:cubicBezTo>
                <a:cubicBezTo>
                  <a:pt x="51" y="6"/>
                  <a:pt x="53" y="6"/>
                  <a:pt x="54" y="7"/>
                </a:cubicBezTo>
                <a:cubicBezTo>
                  <a:pt x="54" y="7"/>
                  <a:pt x="53" y="7"/>
                  <a:pt x="53" y="7"/>
                </a:cubicBezTo>
                <a:cubicBezTo>
                  <a:pt x="50" y="9"/>
                  <a:pt x="48" y="11"/>
                  <a:pt x="46" y="14"/>
                </a:cubicBezTo>
                <a:cubicBezTo>
                  <a:pt x="46" y="14"/>
                  <a:pt x="46" y="15"/>
                  <a:pt x="46" y="15"/>
                </a:cubicBezTo>
                <a:cubicBezTo>
                  <a:pt x="46" y="16"/>
                  <a:pt x="45" y="17"/>
                  <a:pt x="45" y="19"/>
                </a:cubicBezTo>
                <a:cubicBezTo>
                  <a:pt x="44" y="19"/>
                  <a:pt x="44" y="19"/>
                  <a:pt x="44" y="19"/>
                </a:cubicBezTo>
                <a:cubicBezTo>
                  <a:pt x="44" y="20"/>
                  <a:pt x="43" y="21"/>
                  <a:pt x="42" y="23"/>
                </a:cubicBezTo>
                <a:cubicBezTo>
                  <a:pt x="41" y="24"/>
                  <a:pt x="42" y="25"/>
                  <a:pt x="43" y="26"/>
                </a:cubicBezTo>
                <a:cubicBezTo>
                  <a:pt x="61" y="45"/>
                  <a:pt x="61" y="45"/>
                  <a:pt x="61" y="45"/>
                </a:cubicBezTo>
                <a:cubicBezTo>
                  <a:pt x="53" y="54"/>
                  <a:pt x="53" y="54"/>
                  <a:pt x="53" y="54"/>
                </a:cubicBezTo>
                <a:cubicBezTo>
                  <a:pt x="34" y="35"/>
                  <a:pt x="34" y="35"/>
                  <a:pt x="34" y="35"/>
                </a:cubicBezTo>
                <a:close/>
                <a:moveTo>
                  <a:pt x="27" y="105"/>
                </a:moveTo>
                <a:cubicBezTo>
                  <a:pt x="27" y="105"/>
                  <a:pt x="27" y="105"/>
                  <a:pt x="27" y="105"/>
                </a:cubicBezTo>
                <a:cubicBezTo>
                  <a:pt x="19" y="96"/>
                  <a:pt x="19" y="96"/>
                  <a:pt x="19" y="96"/>
                </a:cubicBezTo>
                <a:cubicBezTo>
                  <a:pt x="55" y="60"/>
                  <a:pt x="55" y="60"/>
                  <a:pt x="55" y="60"/>
                </a:cubicBezTo>
                <a:cubicBezTo>
                  <a:pt x="77" y="38"/>
                  <a:pt x="77" y="38"/>
                  <a:pt x="77" y="38"/>
                </a:cubicBezTo>
                <a:cubicBezTo>
                  <a:pt x="78" y="37"/>
                  <a:pt x="78" y="36"/>
                  <a:pt x="78" y="35"/>
                </a:cubicBezTo>
                <a:cubicBezTo>
                  <a:pt x="77" y="34"/>
                  <a:pt x="77" y="34"/>
                  <a:pt x="77" y="34"/>
                </a:cubicBezTo>
                <a:cubicBezTo>
                  <a:pt x="77" y="33"/>
                  <a:pt x="77" y="33"/>
                  <a:pt x="77" y="33"/>
                </a:cubicBezTo>
                <a:cubicBezTo>
                  <a:pt x="77" y="33"/>
                  <a:pt x="77" y="33"/>
                  <a:pt x="77" y="33"/>
                </a:cubicBezTo>
                <a:cubicBezTo>
                  <a:pt x="76" y="28"/>
                  <a:pt x="76" y="22"/>
                  <a:pt x="79" y="17"/>
                </a:cubicBezTo>
                <a:cubicBezTo>
                  <a:pt x="82" y="13"/>
                  <a:pt x="86" y="9"/>
                  <a:pt x="92" y="7"/>
                </a:cubicBezTo>
                <a:cubicBezTo>
                  <a:pt x="95" y="7"/>
                  <a:pt x="99" y="6"/>
                  <a:pt x="102" y="7"/>
                </a:cubicBezTo>
                <a:cubicBezTo>
                  <a:pt x="103" y="7"/>
                  <a:pt x="104" y="8"/>
                  <a:pt x="105" y="8"/>
                </a:cubicBezTo>
                <a:cubicBezTo>
                  <a:pt x="104" y="8"/>
                  <a:pt x="104" y="8"/>
                  <a:pt x="104" y="8"/>
                </a:cubicBezTo>
                <a:cubicBezTo>
                  <a:pt x="96" y="10"/>
                  <a:pt x="96" y="10"/>
                  <a:pt x="96" y="10"/>
                </a:cubicBezTo>
                <a:cubicBezTo>
                  <a:pt x="95" y="11"/>
                  <a:pt x="94" y="11"/>
                  <a:pt x="94" y="12"/>
                </a:cubicBezTo>
                <a:cubicBezTo>
                  <a:pt x="90" y="28"/>
                  <a:pt x="90" y="28"/>
                  <a:pt x="90" y="28"/>
                </a:cubicBezTo>
                <a:cubicBezTo>
                  <a:pt x="89" y="29"/>
                  <a:pt x="90" y="30"/>
                  <a:pt x="90" y="31"/>
                </a:cubicBezTo>
                <a:cubicBezTo>
                  <a:pt x="96" y="37"/>
                  <a:pt x="96" y="37"/>
                  <a:pt x="96" y="37"/>
                </a:cubicBezTo>
                <a:cubicBezTo>
                  <a:pt x="102" y="43"/>
                  <a:pt x="102" y="43"/>
                  <a:pt x="102" y="43"/>
                </a:cubicBezTo>
                <a:cubicBezTo>
                  <a:pt x="102" y="43"/>
                  <a:pt x="104" y="44"/>
                  <a:pt x="105" y="43"/>
                </a:cubicBezTo>
                <a:cubicBezTo>
                  <a:pt x="113" y="41"/>
                  <a:pt x="113" y="41"/>
                  <a:pt x="113" y="41"/>
                </a:cubicBezTo>
                <a:cubicBezTo>
                  <a:pt x="114" y="41"/>
                  <a:pt x="114" y="41"/>
                  <a:pt x="114" y="41"/>
                </a:cubicBezTo>
                <a:cubicBezTo>
                  <a:pt x="113" y="42"/>
                  <a:pt x="112" y="43"/>
                  <a:pt x="111" y="43"/>
                </a:cubicBezTo>
                <a:cubicBezTo>
                  <a:pt x="109" y="46"/>
                  <a:pt x="106" y="47"/>
                  <a:pt x="103" y="48"/>
                </a:cubicBezTo>
                <a:cubicBezTo>
                  <a:pt x="100" y="49"/>
                  <a:pt x="98" y="49"/>
                  <a:pt x="95" y="49"/>
                </a:cubicBezTo>
                <a:cubicBezTo>
                  <a:pt x="93" y="48"/>
                  <a:pt x="91" y="48"/>
                  <a:pt x="88" y="47"/>
                </a:cubicBezTo>
                <a:cubicBezTo>
                  <a:pt x="87" y="46"/>
                  <a:pt x="86" y="46"/>
                  <a:pt x="85" y="47"/>
                </a:cubicBezTo>
                <a:cubicBezTo>
                  <a:pt x="27" y="105"/>
                  <a:pt x="27" y="105"/>
                  <a:pt x="27" y="105"/>
                </a:cubicBezTo>
                <a:close/>
                <a:moveTo>
                  <a:pt x="105" y="106"/>
                </a:moveTo>
                <a:cubicBezTo>
                  <a:pt x="105" y="106"/>
                  <a:pt x="105" y="106"/>
                  <a:pt x="105" y="106"/>
                </a:cubicBezTo>
                <a:cubicBezTo>
                  <a:pt x="70" y="71"/>
                  <a:pt x="70" y="71"/>
                  <a:pt x="70" y="71"/>
                </a:cubicBezTo>
                <a:cubicBezTo>
                  <a:pt x="78" y="62"/>
                  <a:pt x="78" y="62"/>
                  <a:pt x="78" y="62"/>
                </a:cubicBezTo>
                <a:cubicBezTo>
                  <a:pt x="113" y="97"/>
                  <a:pt x="113" y="97"/>
                  <a:pt x="113" y="97"/>
                </a:cubicBezTo>
                <a:cubicBezTo>
                  <a:pt x="105" y="106"/>
                  <a:pt x="105" y="106"/>
                  <a:pt x="105" y="1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Tree>
    <p:extLst>
      <p:ext uri="{BB962C8B-B14F-4D97-AF65-F5344CB8AC3E}">
        <p14:creationId xmlns:p14="http://schemas.microsoft.com/office/powerpoint/2010/main" val="18239671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副标题 6"/>
          <p:cNvSpPr>
            <a:spLocks noGrp="1"/>
          </p:cNvSpPr>
          <p:nvPr>
            <p:ph type="subTitle" idx="1"/>
          </p:nvPr>
        </p:nvSpPr>
        <p:spPr/>
        <p:txBody>
          <a:bodyPr/>
          <a:lstStyle/>
          <a:p>
            <a:endParaRPr lang="zh-CN" altLang="en-US"/>
          </a:p>
        </p:txBody>
      </p:sp>
      <p:sp>
        <p:nvSpPr>
          <p:cNvPr id="54275" name="标题 5"/>
          <p:cNvSpPr>
            <a:spLocks noGrp="1"/>
          </p:cNvSpPr>
          <p:nvPr>
            <p:ph type="ctrTitle"/>
          </p:nvPr>
        </p:nvSpPr>
        <p:spPr/>
        <p:txBody>
          <a:bodyPr/>
          <a:lstStyle/>
          <a:p>
            <a:r>
              <a:rPr lang="zh-CN" altLang="en-US" dirty="0"/>
              <a:t>程序设计语言的发展</a:t>
            </a:r>
          </a:p>
        </p:txBody>
      </p:sp>
      <p:sp>
        <p:nvSpPr>
          <p:cNvPr id="54276"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95FFAB19-8A2A-4596-9885-F4439FF0AE69}" type="datetime1">
              <a:rPr lang="zh-CN" altLang="en-US" smtClean="0"/>
              <a:pPr/>
              <a:t>2023/11/2</a:t>
            </a:fld>
            <a:endParaRPr lang="en-US" altLang="zh-CN"/>
          </a:p>
        </p:txBody>
      </p:sp>
      <p:sp>
        <p:nvSpPr>
          <p:cNvPr id="54277" name="灯片编号占位符 4"/>
          <p:cNvSpPr>
            <a:spLocks noGrp="1"/>
          </p:cNvSpPr>
          <p:nvPr>
            <p:ph type="sldNum" sz="quarter" idx="12"/>
          </p:nvPr>
        </p:nvSpPr>
        <p:spPr>
          <a:noFill/>
        </p:spPr>
        <p:txBody>
          <a:bodyPr/>
          <a:lstStyle/>
          <a:p>
            <a:fld id="{390EEB6A-3CA2-4E51-B905-E90224E9C338}" type="slidenum">
              <a:rPr lang="zh-CN" altLang="en-US" smtClean="0">
                <a:ea typeface="宋体" charset="-122"/>
              </a:rPr>
              <a:pPr/>
              <a:t>43</a:t>
            </a:fld>
            <a:endParaRPr lang="en-US" altLang="zh-CN">
              <a:ea typeface="宋体"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a:t>程序设计语言的发展历程</a:t>
            </a:r>
          </a:p>
        </p:txBody>
      </p:sp>
      <p:sp>
        <p:nvSpPr>
          <p:cNvPr id="55299" name="内容占位符 2"/>
          <p:cNvSpPr>
            <a:spLocks noGrp="1"/>
          </p:cNvSpPr>
          <p:nvPr>
            <p:ph idx="1"/>
          </p:nvPr>
        </p:nvSpPr>
        <p:spPr>
          <a:xfrm>
            <a:off x="228600" y="1295400"/>
            <a:ext cx="8610600" cy="5168900"/>
          </a:xfrm>
        </p:spPr>
        <p:txBody>
          <a:bodyPr/>
          <a:lstStyle/>
          <a:p>
            <a:pPr>
              <a:defRPr/>
            </a:pPr>
            <a:r>
              <a:rPr lang="zh-CN" altLang="en-US" dirty="0"/>
              <a:t>机器语言</a:t>
            </a:r>
            <a:endParaRPr lang="en-US" altLang="zh-CN" dirty="0"/>
          </a:p>
          <a:p>
            <a:pPr lvl="1">
              <a:defRPr/>
            </a:pPr>
            <a:r>
              <a:rPr lang="zh-CN" altLang="en-US" dirty="0"/>
              <a:t>由</a:t>
            </a:r>
            <a:r>
              <a:rPr lang="en-US" altLang="zh-CN" dirty="0"/>
              <a:t>0</a:t>
            </a:r>
            <a:r>
              <a:rPr lang="zh-CN" altLang="en-US" dirty="0"/>
              <a:t>、</a:t>
            </a:r>
            <a:r>
              <a:rPr lang="en-US" altLang="zh-CN" dirty="0"/>
              <a:t>1</a:t>
            </a:r>
            <a:r>
              <a:rPr lang="zh-CN" altLang="en-US" dirty="0"/>
              <a:t>序列组成，明确告诉计算机以什么样的顺序执行哪些运算，运算本身层次低</a:t>
            </a:r>
            <a:endParaRPr lang="en-US" altLang="zh-CN" dirty="0"/>
          </a:p>
          <a:p>
            <a:pPr lvl="1">
              <a:defRPr/>
            </a:pPr>
            <a:r>
              <a:rPr lang="zh-CN" altLang="en-US" dirty="0"/>
              <a:t>编程速度慢，容易出错，程序难以理解和修改</a:t>
            </a:r>
            <a:endParaRPr lang="en-US" altLang="zh-CN" dirty="0"/>
          </a:p>
          <a:p>
            <a:pPr>
              <a:defRPr/>
            </a:pPr>
            <a:r>
              <a:rPr lang="zh-CN" altLang="en-US" dirty="0"/>
              <a:t>汇编语言</a:t>
            </a:r>
            <a:endParaRPr lang="en-US" altLang="zh-CN" dirty="0"/>
          </a:p>
          <a:p>
            <a:pPr lvl="1">
              <a:defRPr/>
            </a:pPr>
            <a:r>
              <a:rPr lang="zh-CN" altLang="en-US" dirty="0"/>
              <a:t>汇编语言指令是机器指令的助记符</a:t>
            </a:r>
            <a:endParaRPr lang="en-US" altLang="zh-CN" dirty="0"/>
          </a:p>
          <a:p>
            <a:pPr lvl="1">
              <a:defRPr/>
            </a:pPr>
            <a:r>
              <a:rPr lang="zh-CN" altLang="en-US" dirty="0"/>
              <a:t>宏指令：为频繁使用的机器指令序列定义带参数的缩写</a:t>
            </a:r>
            <a:endParaRPr lang="en-US" altLang="zh-CN" dirty="0"/>
          </a:p>
          <a:p>
            <a:pPr>
              <a:defRPr/>
            </a:pPr>
            <a:r>
              <a:rPr lang="zh-CN" altLang="en-US" dirty="0"/>
              <a:t>高级程序设计语言</a:t>
            </a:r>
            <a:endParaRPr lang="en-US" altLang="zh-CN" dirty="0"/>
          </a:p>
          <a:p>
            <a:pPr lvl="1">
              <a:defRPr/>
            </a:pPr>
            <a:r>
              <a:rPr lang="zh-CN" altLang="en-US" dirty="0"/>
              <a:t>科学计算用的</a:t>
            </a:r>
            <a:r>
              <a:rPr lang="en-US" altLang="zh-CN" dirty="0"/>
              <a:t>Fortran</a:t>
            </a:r>
            <a:r>
              <a:rPr lang="zh-CN" altLang="en-US" dirty="0"/>
              <a:t>，商业数据处理的</a:t>
            </a:r>
            <a:r>
              <a:rPr lang="en-US" altLang="zh-CN" dirty="0"/>
              <a:t>Cobol</a:t>
            </a:r>
            <a:r>
              <a:rPr lang="zh-CN" altLang="en-US" dirty="0"/>
              <a:t>，符号计算的</a:t>
            </a:r>
            <a:r>
              <a:rPr lang="en-US" altLang="zh-CN" dirty="0"/>
              <a:t>Lisp</a:t>
            </a:r>
          </a:p>
          <a:p>
            <a:pPr lvl="1">
              <a:defRPr/>
            </a:pPr>
            <a:r>
              <a:rPr lang="zh-CN" altLang="en-US" dirty="0"/>
              <a:t>提供高层次的表示法，易于编写程序</a:t>
            </a:r>
          </a:p>
        </p:txBody>
      </p:sp>
      <p:sp>
        <p:nvSpPr>
          <p:cNvPr id="5" name="灯片编号占位符 4"/>
          <p:cNvSpPr>
            <a:spLocks noGrp="1"/>
          </p:cNvSpPr>
          <p:nvPr>
            <p:ph type="sldNum" sz="quarter" idx="10"/>
          </p:nvPr>
        </p:nvSpPr>
        <p:spPr/>
        <p:txBody>
          <a:bodyPr/>
          <a:lstStyle/>
          <a:p>
            <a:pPr>
              <a:defRPr/>
            </a:pPr>
            <a:fld id="{A99EA572-1098-4ECE-B01D-8BEDFB35430B}" type="slidenum">
              <a:rPr lang="zh-CN" altLang="en-US" smtClean="0"/>
              <a:pPr>
                <a:defRPr/>
              </a:pPr>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a:t>程序设计语言的分类</a:t>
            </a:r>
          </a:p>
        </p:txBody>
      </p:sp>
      <p:sp>
        <p:nvSpPr>
          <p:cNvPr id="56323" name="内容占位符 2"/>
          <p:cNvSpPr>
            <a:spLocks noGrp="1"/>
          </p:cNvSpPr>
          <p:nvPr>
            <p:ph idx="1"/>
          </p:nvPr>
        </p:nvSpPr>
        <p:spPr/>
        <p:txBody>
          <a:bodyPr/>
          <a:lstStyle/>
          <a:p>
            <a:pPr>
              <a:lnSpc>
                <a:spcPct val="130000"/>
              </a:lnSpc>
              <a:defRPr/>
            </a:pPr>
            <a:r>
              <a:rPr lang="zh-CN" altLang="en-US" dirty="0"/>
              <a:t>按语言的代分类</a:t>
            </a:r>
            <a:endParaRPr lang="en-US" altLang="zh-CN" dirty="0"/>
          </a:p>
          <a:p>
            <a:pPr lvl="1">
              <a:lnSpc>
                <a:spcPct val="130000"/>
              </a:lnSpc>
              <a:defRPr/>
            </a:pPr>
            <a:r>
              <a:rPr lang="zh-CN" altLang="en-US" dirty="0"/>
              <a:t>第一代语言：机器语言</a:t>
            </a:r>
            <a:endParaRPr lang="en-US" altLang="zh-CN" dirty="0"/>
          </a:p>
          <a:p>
            <a:pPr lvl="1">
              <a:lnSpc>
                <a:spcPct val="130000"/>
              </a:lnSpc>
              <a:defRPr/>
            </a:pPr>
            <a:r>
              <a:rPr lang="zh-CN" altLang="en-US" dirty="0"/>
              <a:t>第二代语言：汇编语言</a:t>
            </a:r>
            <a:endParaRPr lang="en-US" altLang="zh-CN" dirty="0"/>
          </a:p>
          <a:p>
            <a:pPr lvl="1">
              <a:lnSpc>
                <a:spcPct val="130000"/>
              </a:lnSpc>
              <a:defRPr/>
            </a:pPr>
            <a:r>
              <a:rPr lang="zh-CN" altLang="en-US" dirty="0"/>
              <a:t>第三代语言：高级程序设计语言</a:t>
            </a:r>
            <a:endParaRPr lang="en-US" altLang="zh-CN" dirty="0"/>
          </a:p>
          <a:p>
            <a:pPr lvl="2">
              <a:lnSpc>
                <a:spcPct val="130000"/>
              </a:lnSpc>
              <a:defRPr/>
            </a:pPr>
            <a:r>
              <a:rPr lang="en-US" altLang="zh-CN" dirty="0"/>
              <a:t>Fortran</a:t>
            </a:r>
            <a:r>
              <a:rPr lang="zh-CN" altLang="en-US" dirty="0"/>
              <a:t>、</a:t>
            </a:r>
            <a:r>
              <a:rPr lang="en-US" altLang="zh-CN" dirty="0"/>
              <a:t>Cobol</a:t>
            </a:r>
            <a:r>
              <a:rPr lang="zh-CN" altLang="en-US" dirty="0"/>
              <a:t>、</a:t>
            </a:r>
            <a:r>
              <a:rPr lang="en-US" altLang="zh-CN" dirty="0"/>
              <a:t>Lisp</a:t>
            </a:r>
            <a:r>
              <a:rPr lang="zh-CN" altLang="en-US" dirty="0"/>
              <a:t>、</a:t>
            </a:r>
            <a:r>
              <a:rPr lang="en-US" altLang="zh-CN" dirty="0"/>
              <a:t>C</a:t>
            </a:r>
            <a:r>
              <a:rPr lang="zh-CN" altLang="en-US" dirty="0"/>
              <a:t>、</a:t>
            </a:r>
            <a:r>
              <a:rPr lang="en-US" altLang="zh-CN" dirty="0"/>
              <a:t>C++</a:t>
            </a:r>
            <a:r>
              <a:rPr lang="zh-CN" altLang="en-US" dirty="0"/>
              <a:t>、</a:t>
            </a:r>
            <a:r>
              <a:rPr lang="en-US" altLang="zh-CN" dirty="0"/>
              <a:t>C#</a:t>
            </a:r>
            <a:r>
              <a:rPr lang="zh-CN" altLang="en-US" dirty="0"/>
              <a:t>、</a:t>
            </a:r>
            <a:r>
              <a:rPr lang="en-US" altLang="zh-CN" dirty="0"/>
              <a:t>Java</a:t>
            </a:r>
            <a:r>
              <a:rPr lang="zh-CN" altLang="en-US" dirty="0"/>
              <a:t>等</a:t>
            </a:r>
            <a:endParaRPr lang="en-US" altLang="zh-CN" dirty="0"/>
          </a:p>
          <a:p>
            <a:pPr lvl="1">
              <a:lnSpc>
                <a:spcPct val="130000"/>
              </a:lnSpc>
              <a:defRPr/>
            </a:pPr>
            <a:r>
              <a:rPr lang="zh-CN" altLang="en-US" dirty="0"/>
              <a:t>第四代语言：特定应用的语言</a:t>
            </a:r>
            <a:endParaRPr lang="en-US" altLang="zh-CN" dirty="0"/>
          </a:p>
          <a:p>
            <a:pPr lvl="2">
              <a:lnSpc>
                <a:spcPct val="130000"/>
              </a:lnSpc>
              <a:defRPr/>
            </a:pPr>
            <a:r>
              <a:rPr lang="en-US" altLang="zh-CN" dirty="0"/>
              <a:t>SQL</a:t>
            </a:r>
            <a:r>
              <a:rPr lang="zh-CN" altLang="en-US" dirty="0"/>
              <a:t>，</a:t>
            </a:r>
            <a:r>
              <a:rPr lang="en-US" altLang="zh-CN" dirty="0"/>
              <a:t>Postscript</a:t>
            </a:r>
          </a:p>
          <a:p>
            <a:pPr lvl="1">
              <a:lnSpc>
                <a:spcPct val="130000"/>
              </a:lnSpc>
              <a:defRPr/>
            </a:pPr>
            <a:r>
              <a:rPr lang="zh-CN" altLang="en-US" dirty="0"/>
              <a:t>第五代语言：基于逻辑和约束的语言</a:t>
            </a:r>
            <a:endParaRPr lang="en-US" altLang="zh-CN" dirty="0"/>
          </a:p>
          <a:p>
            <a:pPr lvl="2">
              <a:lnSpc>
                <a:spcPct val="130000"/>
              </a:lnSpc>
              <a:defRPr/>
            </a:pPr>
            <a:r>
              <a:rPr lang="en-US" altLang="zh-CN" dirty="0"/>
              <a:t>Prolog</a:t>
            </a:r>
            <a:r>
              <a:rPr lang="zh-CN" altLang="en-US" dirty="0"/>
              <a:t>（面向演绎推理的逻辑型程序设计语言）</a:t>
            </a:r>
            <a:endParaRPr lang="en-US" altLang="zh-CN" dirty="0"/>
          </a:p>
          <a:p>
            <a:pPr lvl="2">
              <a:lnSpc>
                <a:spcPct val="130000"/>
              </a:lnSpc>
              <a:defRPr/>
            </a:pPr>
            <a:r>
              <a:rPr lang="en-US" altLang="zh-CN" dirty="0"/>
              <a:t>OPS5</a:t>
            </a:r>
            <a:r>
              <a:rPr lang="zh-CN" altLang="en-US" dirty="0"/>
              <a:t>（知识表示语言）</a:t>
            </a:r>
          </a:p>
        </p:txBody>
      </p:sp>
      <p:sp>
        <p:nvSpPr>
          <p:cNvPr id="5" name="灯片编号占位符 4"/>
          <p:cNvSpPr>
            <a:spLocks noGrp="1"/>
          </p:cNvSpPr>
          <p:nvPr>
            <p:ph type="sldNum" sz="quarter" idx="10"/>
          </p:nvPr>
        </p:nvSpPr>
        <p:spPr/>
        <p:txBody>
          <a:bodyPr/>
          <a:lstStyle/>
          <a:p>
            <a:pPr>
              <a:defRPr/>
            </a:pPr>
            <a:fld id="{F2FF9192-C5FC-4D21-8E39-264235052452}" type="slidenum">
              <a:rPr lang="zh-CN" altLang="en-US" smtClean="0"/>
              <a:pPr>
                <a:defRPr/>
              </a:pPr>
              <a:t>45</a:t>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639121D-C4A1-4300-B4BB-6A09E1F35E0A}" type="slidenum">
              <a:rPr lang="zh-CN" altLang="en-US" smtClean="0"/>
              <a:pPr>
                <a:defRPr/>
              </a:pPr>
              <a:t>46</a:t>
            </a:fld>
            <a:endParaRPr lang="en-US" altLang="zh-CN"/>
          </a:p>
        </p:txBody>
      </p:sp>
      <p:pic>
        <p:nvPicPr>
          <p:cNvPr id="5" name="Picture 4" descr="https://www.ibm.com/support/knowledgecenter/zh/SSEPGG_11.1.0/com.ibm.db2.luw.admin.perf.doc/doc/000001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6" y="4482"/>
            <a:ext cx="4582986" cy="68535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4482"/>
            <a:ext cx="4572000" cy="685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9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dirty="0"/>
              <a:t>程序设计语言</a:t>
            </a:r>
            <a:r>
              <a:rPr lang="en-US" altLang="zh-CN" dirty="0"/>
              <a:t>&amp;</a:t>
            </a:r>
            <a:r>
              <a:rPr lang="zh-CN" altLang="en-US" dirty="0"/>
              <a:t>编译</a:t>
            </a:r>
          </a:p>
        </p:txBody>
      </p:sp>
      <p:sp>
        <p:nvSpPr>
          <p:cNvPr id="63491" name="内容占位符 2"/>
          <p:cNvSpPr>
            <a:spLocks noGrp="1"/>
          </p:cNvSpPr>
          <p:nvPr>
            <p:ph idx="1"/>
          </p:nvPr>
        </p:nvSpPr>
        <p:spPr>
          <a:xfrm>
            <a:off x="457200" y="1371600"/>
            <a:ext cx="8229600" cy="5410200"/>
          </a:xfrm>
        </p:spPr>
        <p:txBody>
          <a:bodyPr/>
          <a:lstStyle/>
          <a:p>
            <a:pPr>
              <a:defRPr/>
            </a:pPr>
            <a:r>
              <a:rPr lang="zh-CN" altLang="en-US" dirty="0"/>
              <a:t>程序设计语言的选择</a:t>
            </a:r>
            <a:endParaRPr lang="en-US" altLang="zh-CN" dirty="0"/>
          </a:p>
          <a:p>
            <a:pPr lvl="1">
              <a:defRPr/>
            </a:pPr>
            <a:r>
              <a:rPr lang="zh-CN" altLang="en-US" dirty="0"/>
              <a:t>使用高级程序设计语言的优缺点</a:t>
            </a:r>
            <a:endParaRPr lang="en-US" altLang="zh-CN" dirty="0"/>
          </a:p>
          <a:p>
            <a:pPr lvl="2">
              <a:defRPr/>
            </a:pPr>
            <a:r>
              <a:rPr lang="zh-CN" altLang="en-US" dirty="0"/>
              <a:t>高级语言定义了一个编程抽象，使用高级语言编程比较容易，但是低效，即目标程序运行较慢</a:t>
            </a:r>
            <a:endParaRPr lang="en-US" altLang="zh-CN" dirty="0"/>
          </a:p>
          <a:p>
            <a:pPr lvl="1">
              <a:defRPr/>
            </a:pPr>
            <a:r>
              <a:rPr lang="zh-CN" altLang="en-US" dirty="0"/>
              <a:t>使用低级程序设计语言的优缺点</a:t>
            </a:r>
            <a:endParaRPr lang="en-US" altLang="zh-CN" dirty="0"/>
          </a:p>
          <a:p>
            <a:pPr lvl="2">
              <a:defRPr/>
            </a:pPr>
            <a:r>
              <a:rPr lang="zh-CN" altLang="en-US" dirty="0"/>
              <a:t>程序员能更多地控制计算过程，可以产生更高效的代码</a:t>
            </a:r>
            <a:endParaRPr lang="en-US" altLang="zh-CN" dirty="0"/>
          </a:p>
          <a:p>
            <a:pPr lvl="2">
              <a:defRPr/>
            </a:pPr>
            <a:r>
              <a:rPr lang="zh-CN" altLang="en-US" dirty="0"/>
              <a:t>代码难编写，可移植性差，容易出错，难以维护</a:t>
            </a:r>
            <a:endParaRPr lang="en-US" altLang="zh-CN" dirty="0"/>
          </a:p>
          <a:p>
            <a:pPr>
              <a:defRPr/>
            </a:pPr>
            <a:r>
              <a:rPr lang="zh-CN" altLang="en-US" dirty="0"/>
              <a:t>语言发展对编译器设计者的影响</a:t>
            </a:r>
            <a:endParaRPr lang="en-US" altLang="zh-CN" dirty="0"/>
          </a:p>
          <a:p>
            <a:pPr lvl="1">
              <a:defRPr/>
            </a:pPr>
            <a:r>
              <a:rPr lang="zh-CN" altLang="en-US" dirty="0"/>
              <a:t>编译器的设计者必须设计相应的算法和表示方式来翻译和支持新的语言特征</a:t>
            </a:r>
            <a:endParaRPr lang="en-US" altLang="zh-CN" dirty="0"/>
          </a:p>
          <a:p>
            <a:pPr lvl="1">
              <a:defRPr/>
            </a:pPr>
            <a:r>
              <a:rPr lang="zh-CN" altLang="en-US" dirty="0"/>
              <a:t>编译器可以推动高级语言的使用</a:t>
            </a:r>
            <a:endParaRPr lang="en-US" altLang="zh-CN" dirty="0"/>
          </a:p>
          <a:p>
            <a:pPr lvl="1">
              <a:defRPr/>
            </a:pPr>
            <a:r>
              <a:rPr lang="zh-CN" altLang="en-US" dirty="0"/>
              <a:t>弥补速度上的缺陷</a:t>
            </a:r>
            <a:endParaRPr lang="en-US" altLang="zh-CN" dirty="0"/>
          </a:p>
          <a:p>
            <a:pPr lvl="2">
              <a:defRPr/>
            </a:pPr>
            <a:endParaRPr lang="en-US" altLang="zh-CN" dirty="0"/>
          </a:p>
        </p:txBody>
      </p:sp>
      <p:sp>
        <p:nvSpPr>
          <p:cNvPr id="5" name="灯片编号占位符 4"/>
          <p:cNvSpPr>
            <a:spLocks noGrp="1"/>
          </p:cNvSpPr>
          <p:nvPr>
            <p:ph type="sldNum" sz="quarter" idx="10"/>
          </p:nvPr>
        </p:nvSpPr>
        <p:spPr/>
        <p:txBody>
          <a:bodyPr/>
          <a:lstStyle/>
          <a:p>
            <a:pPr>
              <a:defRPr/>
            </a:pPr>
            <a:fld id="{9B34561A-5F2C-497D-B9C6-AFA009848427}" type="slidenum">
              <a:rPr lang="zh-CN" altLang="en-US" smtClean="0"/>
              <a:pPr>
                <a:defRPr/>
              </a:pPr>
              <a:t>47</a:t>
            </a:fld>
            <a:endParaRPr lang="en-US" altLang="zh-CN"/>
          </a:p>
        </p:txBody>
      </p:sp>
    </p:spTree>
    <p:extLst>
      <p:ext uri="{BB962C8B-B14F-4D97-AF65-F5344CB8AC3E}">
        <p14:creationId xmlns:p14="http://schemas.microsoft.com/office/powerpoint/2010/main" val="2721092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副标题 6"/>
          <p:cNvSpPr>
            <a:spLocks noGrp="1"/>
          </p:cNvSpPr>
          <p:nvPr>
            <p:ph type="subTitle" idx="1"/>
          </p:nvPr>
        </p:nvSpPr>
        <p:spPr/>
        <p:txBody>
          <a:bodyPr/>
          <a:lstStyle/>
          <a:p>
            <a:endParaRPr lang="zh-CN" altLang="en-US"/>
          </a:p>
        </p:txBody>
      </p:sp>
      <p:sp>
        <p:nvSpPr>
          <p:cNvPr id="59395" name="标题 5"/>
          <p:cNvSpPr>
            <a:spLocks noGrp="1"/>
          </p:cNvSpPr>
          <p:nvPr>
            <p:ph type="ctrTitle"/>
          </p:nvPr>
        </p:nvSpPr>
        <p:spPr/>
        <p:txBody>
          <a:bodyPr/>
          <a:lstStyle/>
          <a:p>
            <a:r>
              <a:rPr lang="zh-CN" altLang="en-US"/>
              <a:t>编译技术的相关科学和应用</a:t>
            </a:r>
          </a:p>
        </p:txBody>
      </p:sp>
      <p:sp>
        <p:nvSpPr>
          <p:cNvPr id="59396"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06D88160-D54D-4778-B748-FDB66DE498F2}" type="datetime1">
              <a:rPr lang="zh-CN" altLang="en-US" smtClean="0"/>
              <a:pPr/>
              <a:t>2023/11/2</a:t>
            </a:fld>
            <a:endParaRPr lang="en-US" altLang="zh-CN"/>
          </a:p>
        </p:txBody>
      </p:sp>
      <p:sp>
        <p:nvSpPr>
          <p:cNvPr id="59397" name="灯片编号占位符 4"/>
          <p:cNvSpPr>
            <a:spLocks noGrp="1"/>
          </p:cNvSpPr>
          <p:nvPr>
            <p:ph type="sldNum" sz="quarter" idx="12"/>
          </p:nvPr>
        </p:nvSpPr>
        <p:spPr>
          <a:noFill/>
        </p:spPr>
        <p:txBody>
          <a:bodyPr/>
          <a:lstStyle/>
          <a:p>
            <a:fld id="{4AE9DB51-EBF8-4FEC-A1D6-7AD51E1ADD6A}" type="slidenum">
              <a:rPr lang="zh-CN" altLang="en-US" smtClean="0">
                <a:ea typeface="宋体" charset="-122"/>
              </a:rPr>
              <a:pPr/>
              <a:t>48</a:t>
            </a:fld>
            <a:endParaRPr lang="en-US" altLang="zh-CN">
              <a:ea typeface="宋体"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a:t>编译器设计和实现中的建模</a:t>
            </a:r>
          </a:p>
        </p:txBody>
      </p:sp>
      <p:sp>
        <p:nvSpPr>
          <p:cNvPr id="60419" name="内容占位符 2"/>
          <p:cNvSpPr>
            <a:spLocks noGrp="1"/>
          </p:cNvSpPr>
          <p:nvPr>
            <p:ph idx="1"/>
          </p:nvPr>
        </p:nvSpPr>
        <p:spPr/>
        <p:txBody>
          <a:bodyPr/>
          <a:lstStyle/>
          <a:p>
            <a:pPr>
              <a:defRPr/>
            </a:pPr>
            <a:r>
              <a:rPr lang="zh-CN" altLang="en-US" sz="2800" dirty="0"/>
              <a:t>编译器研究的核心问题</a:t>
            </a:r>
            <a:endParaRPr lang="en-US" altLang="zh-CN" sz="2800" dirty="0"/>
          </a:p>
          <a:p>
            <a:pPr lvl="1">
              <a:defRPr/>
            </a:pPr>
            <a:r>
              <a:rPr lang="zh-CN" altLang="en-US" sz="2400" dirty="0"/>
              <a:t>如何设计正确的</a:t>
            </a:r>
            <a:r>
              <a:rPr lang="zh-CN" altLang="en-US" sz="2400" u="sng" dirty="0"/>
              <a:t>数学模型</a:t>
            </a:r>
            <a:endParaRPr lang="en-US" altLang="zh-CN" sz="2400" u="sng" dirty="0"/>
          </a:p>
          <a:p>
            <a:pPr lvl="1">
              <a:defRPr/>
            </a:pPr>
            <a:r>
              <a:rPr lang="zh-CN" altLang="en-US" sz="2400" dirty="0"/>
              <a:t>如何选择正确的</a:t>
            </a:r>
            <a:r>
              <a:rPr lang="zh-CN" altLang="en-US" sz="2400" u="sng" dirty="0"/>
              <a:t>算法</a:t>
            </a:r>
            <a:endParaRPr lang="en-US" altLang="zh-CN" sz="2400" u="sng" dirty="0"/>
          </a:p>
          <a:p>
            <a:pPr>
              <a:defRPr/>
            </a:pPr>
            <a:r>
              <a:rPr lang="zh-CN" altLang="en-US" sz="2800" dirty="0"/>
              <a:t>基本的数学模型</a:t>
            </a:r>
            <a:endParaRPr lang="en-US" altLang="zh-CN" sz="2800" dirty="0"/>
          </a:p>
          <a:p>
            <a:pPr lvl="1">
              <a:defRPr/>
            </a:pPr>
            <a:r>
              <a:rPr lang="zh-CN" altLang="en-US" sz="2400" dirty="0"/>
              <a:t>有穷状态自动机和正则表达式</a:t>
            </a:r>
            <a:endParaRPr lang="en-US" altLang="zh-CN" sz="2400" dirty="0"/>
          </a:p>
          <a:p>
            <a:pPr lvl="2">
              <a:defRPr/>
            </a:pPr>
            <a:r>
              <a:rPr lang="zh-CN" altLang="en-US" sz="2400" dirty="0"/>
              <a:t>描述程序中但此符号的形成规则</a:t>
            </a:r>
            <a:endParaRPr lang="en-US" altLang="zh-CN" sz="2400" dirty="0"/>
          </a:p>
          <a:p>
            <a:pPr lvl="1">
              <a:defRPr/>
            </a:pPr>
            <a:r>
              <a:rPr lang="zh-CN" altLang="en-US" sz="2400" dirty="0"/>
              <a:t>上下文无关文法</a:t>
            </a:r>
            <a:endParaRPr lang="en-US" altLang="zh-CN" sz="2400" dirty="0"/>
          </a:p>
          <a:p>
            <a:pPr lvl="2">
              <a:defRPr/>
            </a:pPr>
            <a:r>
              <a:rPr lang="zh-CN" altLang="en-US" sz="2400" dirty="0"/>
              <a:t>描述程序设计语言的语法结构</a:t>
            </a:r>
            <a:endParaRPr lang="en-US" altLang="zh-CN" sz="2400" dirty="0"/>
          </a:p>
          <a:p>
            <a:pPr lvl="1">
              <a:defRPr/>
            </a:pPr>
            <a:r>
              <a:rPr lang="zh-CN" altLang="en-US" sz="2400" dirty="0"/>
              <a:t>树形结构</a:t>
            </a:r>
            <a:endParaRPr lang="en-US" altLang="zh-CN" sz="2400" dirty="0"/>
          </a:p>
          <a:p>
            <a:pPr lvl="2">
              <a:defRPr/>
            </a:pPr>
            <a:r>
              <a:rPr lang="zh-CN" altLang="en-US" sz="2400" dirty="0"/>
              <a:t>表示程序结构</a:t>
            </a:r>
          </a:p>
        </p:txBody>
      </p:sp>
      <p:sp>
        <p:nvSpPr>
          <p:cNvPr id="5" name="灯片编号占位符 4"/>
          <p:cNvSpPr>
            <a:spLocks noGrp="1"/>
          </p:cNvSpPr>
          <p:nvPr>
            <p:ph type="sldNum" sz="quarter" idx="10"/>
          </p:nvPr>
        </p:nvSpPr>
        <p:spPr/>
        <p:txBody>
          <a:bodyPr/>
          <a:lstStyle/>
          <a:p>
            <a:pPr>
              <a:defRPr/>
            </a:pPr>
            <a:fld id="{6BD82DE2-89F8-443E-ADB6-1A6F9222057F}" type="slidenum">
              <a:rPr lang="zh-CN" altLang="en-US" smtClean="0"/>
              <a:pPr>
                <a:defRPr/>
              </a:pPr>
              <a:t>49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椭圆 5"/>
          <p:cNvSpPr>
            <a:spLocks noChangeArrowheads="1"/>
          </p:cNvSpPr>
          <p:nvPr>
            <p:custDataLst>
              <p:tags r:id="rId1"/>
            </p:custDataLst>
          </p:nvPr>
        </p:nvSpPr>
        <p:spPr bwMode="auto">
          <a:xfrm>
            <a:off x="3644336" y="2145316"/>
            <a:ext cx="767634" cy="1025528"/>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6" name="PA_椭圆 6"/>
          <p:cNvSpPr>
            <a:spLocks noChangeArrowheads="1"/>
          </p:cNvSpPr>
          <p:nvPr>
            <p:custDataLst>
              <p:tags r:id="rId2"/>
            </p:custDataLst>
          </p:nvPr>
        </p:nvSpPr>
        <p:spPr bwMode="auto">
          <a:xfrm>
            <a:off x="4581562" y="2327292"/>
            <a:ext cx="592940" cy="790831"/>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7" name="PA_椭圆 7"/>
          <p:cNvSpPr>
            <a:spLocks noChangeArrowheads="1"/>
          </p:cNvSpPr>
          <p:nvPr>
            <p:custDataLst>
              <p:tags r:id="rId3"/>
            </p:custDataLst>
          </p:nvPr>
        </p:nvSpPr>
        <p:spPr bwMode="auto">
          <a:xfrm>
            <a:off x="4111036" y="2849409"/>
            <a:ext cx="767634" cy="1023828"/>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8" name="PA_椭圆 8"/>
          <p:cNvSpPr>
            <a:spLocks noChangeArrowheads="1"/>
          </p:cNvSpPr>
          <p:nvPr>
            <p:custDataLst>
              <p:tags r:id="rId4"/>
            </p:custDataLst>
          </p:nvPr>
        </p:nvSpPr>
        <p:spPr bwMode="auto">
          <a:xfrm>
            <a:off x="4601964" y="2829002"/>
            <a:ext cx="723004"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9" name="PA_椭圆 9"/>
          <p:cNvSpPr>
            <a:spLocks noChangeArrowheads="1"/>
          </p:cNvSpPr>
          <p:nvPr>
            <p:custDataLst>
              <p:tags r:id="rId5"/>
            </p:custDataLst>
          </p:nvPr>
        </p:nvSpPr>
        <p:spPr bwMode="auto">
          <a:xfrm>
            <a:off x="4891422" y="3215063"/>
            <a:ext cx="723004"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0" name="PA_椭圆 10"/>
          <p:cNvSpPr>
            <a:spLocks noChangeArrowheads="1"/>
          </p:cNvSpPr>
          <p:nvPr>
            <p:custDataLst>
              <p:tags r:id="rId6"/>
            </p:custDataLst>
          </p:nvPr>
        </p:nvSpPr>
        <p:spPr bwMode="auto">
          <a:xfrm>
            <a:off x="3819030" y="3524592"/>
            <a:ext cx="723004" cy="964303"/>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1" name="PA_椭圆 11"/>
          <p:cNvSpPr>
            <a:spLocks noChangeArrowheads="1"/>
          </p:cNvSpPr>
          <p:nvPr>
            <p:custDataLst>
              <p:tags r:id="rId7"/>
            </p:custDataLst>
          </p:nvPr>
        </p:nvSpPr>
        <p:spPr bwMode="auto">
          <a:xfrm>
            <a:off x="3198039" y="3259279"/>
            <a:ext cx="563611" cy="746612"/>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2" name="PA_任意多边形 12"/>
          <p:cNvSpPr/>
          <p:nvPr>
            <p:custDataLst>
              <p:tags r:id="rId8"/>
            </p:custDataLst>
          </p:nvPr>
        </p:nvSpPr>
        <p:spPr bwMode="auto">
          <a:xfrm>
            <a:off x="3646888" y="2395320"/>
            <a:ext cx="1792845" cy="3214341"/>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121920" tIns="60960" rIns="121920" bIns="60960" numCol="1" anchor="t" anchorCtr="0" compatLnSpc="1"/>
          <a:lstStyle/>
          <a:p>
            <a:pPr defTabSz="1218565"/>
            <a:endParaRPr lang="zh-CN" altLang="en-US" sz="2400" dirty="0">
              <a:solidFill>
                <a:srgbClr val="333333"/>
              </a:solidFill>
              <a:latin typeface="微软雅黑" panose="020B0503020204020204" pitchFamily="34" charset="-122"/>
              <a:ea typeface="宋体" panose="02010600030101010101" pitchFamily="2" charset="-122"/>
            </a:endParaRPr>
          </a:p>
        </p:txBody>
      </p:sp>
      <p:sp>
        <p:nvSpPr>
          <p:cNvPr id="13" name="PA_椭圆 13"/>
          <p:cNvSpPr>
            <a:spLocks noChangeArrowheads="1"/>
          </p:cNvSpPr>
          <p:nvPr>
            <p:custDataLst>
              <p:tags r:id="rId9"/>
            </p:custDataLst>
          </p:nvPr>
        </p:nvSpPr>
        <p:spPr bwMode="auto">
          <a:xfrm>
            <a:off x="3198038" y="2502465"/>
            <a:ext cx="912999" cy="1217708"/>
          </a:xfrm>
          <a:prstGeom prst="ellipse">
            <a:avLst/>
          </a:prstGeom>
          <a:solidFill>
            <a:schemeClr val="accent1"/>
          </a:solidFill>
          <a:ln>
            <a:noFill/>
          </a:ln>
        </p:spPr>
        <p:txBody>
          <a:bodyPr vert="horz" wrap="square" lIns="0" tIns="0" rIns="0" bIns="0" numCol="1" anchor="t" anchorCtr="0" compatLnSpc="1"/>
          <a:lstStyle/>
          <a:p>
            <a:pPr lvl="0" algn="ctr" defTabSz="1218565"/>
            <a:r>
              <a:rPr lang="en-US" altLang="zh-CN" sz="3200" b="1">
                <a:solidFill>
                  <a:srgbClr val="FFFFFF"/>
                </a:solidFill>
                <a:latin typeface="微软雅黑" panose="020B0503020204020204" pitchFamily="34" charset="-122"/>
                <a:ea typeface="宋体" panose="02010600030101010101" pitchFamily="2" charset="-122"/>
              </a:rPr>
              <a:t>01</a:t>
            </a:r>
          </a:p>
          <a:p>
            <a:pPr lvl="0" algn="ctr" defTabSz="1218565"/>
            <a:r>
              <a:rPr lang="en-US" altLang="zh-CN" sz="1335">
                <a:solidFill>
                  <a:srgbClr val="FFFFFF"/>
                </a:solidFill>
                <a:latin typeface="微软雅黑" panose="020B0503020204020204" pitchFamily="34" charset="-122"/>
                <a:ea typeface="宋体" panose="02010600030101010101" pitchFamily="2" charset="-122"/>
              </a:rPr>
              <a:t>Option here</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14" name="PA_椭圆 14"/>
          <p:cNvSpPr>
            <a:spLocks noChangeArrowheads="1"/>
          </p:cNvSpPr>
          <p:nvPr>
            <p:custDataLst>
              <p:tags r:id="rId10"/>
            </p:custDataLst>
          </p:nvPr>
        </p:nvSpPr>
        <p:spPr bwMode="auto">
          <a:xfrm>
            <a:off x="4100837" y="1761806"/>
            <a:ext cx="912999" cy="1217708"/>
          </a:xfrm>
          <a:prstGeom prst="ellipse">
            <a:avLst/>
          </a:prstGeom>
          <a:solidFill>
            <a:schemeClr val="accent2"/>
          </a:solidFill>
          <a:ln>
            <a:noFill/>
          </a:ln>
        </p:spPr>
        <p:txBody>
          <a:bodyPr vert="horz" wrap="square" lIns="0" tIns="0" rIns="0" bIns="0" numCol="1" anchor="t" anchorCtr="0" compatLnSpc="1"/>
          <a:lstStyle/>
          <a:p>
            <a:pPr lvl="0" algn="ctr" defTabSz="1218565"/>
            <a:r>
              <a:rPr lang="en-US" altLang="zh-CN" sz="3200" b="1">
                <a:solidFill>
                  <a:srgbClr val="FFFFFF"/>
                </a:solidFill>
                <a:latin typeface="微软雅黑" panose="020B0503020204020204" pitchFamily="34" charset="-122"/>
                <a:ea typeface="宋体" panose="02010600030101010101" pitchFamily="2" charset="-122"/>
              </a:rPr>
              <a:t>02</a:t>
            </a:r>
          </a:p>
          <a:p>
            <a:pPr lvl="0" algn="ctr" defTabSz="1218565"/>
            <a:r>
              <a:rPr lang="en-US" altLang="zh-CN" sz="1335">
                <a:solidFill>
                  <a:srgbClr val="FFFFFF"/>
                </a:solidFill>
                <a:latin typeface="微软雅黑" panose="020B0503020204020204" pitchFamily="34" charset="-122"/>
                <a:ea typeface="宋体" panose="02010600030101010101" pitchFamily="2" charset="-122"/>
              </a:rPr>
              <a:t>Option here</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31" name="PA_椭圆 14"/>
          <p:cNvSpPr>
            <a:spLocks noChangeArrowheads="1"/>
          </p:cNvSpPr>
          <p:nvPr>
            <p:custDataLst>
              <p:tags r:id="rId11"/>
            </p:custDataLst>
          </p:nvPr>
        </p:nvSpPr>
        <p:spPr bwMode="auto">
          <a:xfrm>
            <a:off x="5013836" y="2165726"/>
            <a:ext cx="912999" cy="1217708"/>
          </a:xfrm>
          <a:prstGeom prst="ellipse">
            <a:avLst/>
          </a:prstGeom>
          <a:solidFill>
            <a:schemeClr val="accent2">
              <a:lumMod val="40000"/>
              <a:lumOff val="60000"/>
            </a:schemeClr>
          </a:solidFill>
          <a:ln>
            <a:noFill/>
          </a:ln>
        </p:spPr>
        <p:txBody>
          <a:bodyPr vert="horz" wrap="square" lIns="0" tIns="0" rIns="0" bIns="0" numCol="1" anchor="t" anchorCtr="0" compatLnSpc="1"/>
          <a:lstStyle/>
          <a:p>
            <a:pPr lvl="0" algn="ctr" defTabSz="1218565"/>
            <a:r>
              <a:rPr lang="en-US" altLang="zh-CN" sz="3200" b="1">
                <a:solidFill>
                  <a:srgbClr val="FFFFFF"/>
                </a:solidFill>
                <a:latin typeface="微软雅黑" panose="020B0503020204020204" pitchFamily="34" charset="-122"/>
                <a:ea typeface="宋体" panose="02010600030101010101" pitchFamily="2" charset="-122"/>
              </a:rPr>
              <a:t>03</a:t>
            </a:r>
          </a:p>
          <a:p>
            <a:pPr lvl="0" algn="ctr" defTabSz="1218565"/>
            <a:r>
              <a:rPr lang="en-US" altLang="zh-CN" sz="1335">
                <a:solidFill>
                  <a:srgbClr val="FFFFFF"/>
                </a:solidFill>
                <a:latin typeface="微软雅黑" panose="020B0503020204020204" pitchFamily="34" charset="-122"/>
                <a:ea typeface="宋体" panose="02010600030101010101" pitchFamily="2" charset="-122"/>
              </a:rPr>
              <a:t>Option here</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32" name="PA_椭圆 14"/>
          <p:cNvSpPr>
            <a:spLocks noChangeArrowheads="1"/>
          </p:cNvSpPr>
          <p:nvPr>
            <p:custDataLst>
              <p:tags r:id="rId12"/>
            </p:custDataLst>
          </p:nvPr>
        </p:nvSpPr>
        <p:spPr bwMode="auto">
          <a:xfrm>
            <a:off x="4540907" y="3311153"/>
            <a:ext cx="912999" cy="1217708"/>
          </a:xfrm>
          <a:prstGeom prst="ellipse">
            <a:avLst/>
          </a:prstGeom>
          <a:solidFill>
            <a:schemeClr val="accent4"/>
          </a:solidFill>
          <a:ln>
            <a:noFill/>
          </a:ln>
        </p:spPr>
        <p:txBody>
          <a:bodyPr vert="horz" wrap="square" lIns="0" tIns="0" rIns="0" bIns="0" numCol="1" anchor="t" anchorCtr="0" compatLnSpc="1"/>
          <a:lstStyle/>
          <a:p>
            <a:pPr lvl="0" algn="ctr" defTabSz="1218565"/>
            <a:r>
              <a:rPr lang="en-US" altLang="zh-CN" sz="3200" b="1" dirty="0">
                <a:solidFill>
                  <a:srgbClr val="FFFFFF"/>
                </a:solidFill>
                <a:latin typeface="微软雅黑" panose="020B0503020204020204" pitchFamily="34" charset="-122"/>
                <a:ea typeface="宋体" panose="02010600030101010101" pitchFamily="2" charset="-122"/>
              </a:rPr>
              <a:t>04</a:t>
            </a:r>
          </a:p>
          <a:p>
            <a:pPr lvl="0" algn="ctr" defTabSz="1218565"/>
            <a:r>
              <a:rPr lang="en-US" altLang="zh-CN" sz="1335" dirty="0">
                <a:solidFill>
                  <a:srgbClr val="FFFFFF"/>
                </a:solidFill>
                <a:latin typeface="微软雅黑" panose="020B0503020204020204" pitchFamily="34" charset="-122"/>
                <a:ea typeface="宋体" panose="02010600030101010101" pitchFamily="2" charset="-122"/>
              </a:rPr>
              <a:t>……</a:t>
            </a:r>
            <a:endParaRPr lang="zh-CN" altLang="en-US" sz="1335" dirty="0">
              <a:solidFill>
                <a:srgbClr val="FFFFFF"/>
              </a:solidFill>
              <a:latin typeface="微软雅黑" panose="020B0503020204020204" pitchFamily="34" charset="-122"/>
              <a:ea typeface="宋体" panose="02010600030101010101" pitchFamily="2" charset="-122"/>
            </a:endParaRPr>
          </a:p>
        </p:txBody>
      </p:sp>
      <p:sp>
        <p:nvSpPr>
          <p:cNvPr id="51" name="Rectangle 18"/>
          <p:cNvSpPr>
            <a:spLocks noChangeArrowheads="1"/>
          </p:cNvSpPr>
          <p:nvPr/>
        </p:nvSpPr>
        <p:spPr bwMode="auto">
          <a:xfrm>
            <a:off x="1195810" y="517444"/>
            <a:ext cx="4158190" cy="62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pPr>
            <a:r>
              <a:rPr lang="zh-CN" altLang="en-US"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为什么需要转换？</a:t>
            </a:r>
            <a:r>
              <a:rPr lang="en-US" altLang="zh-CN"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 </a:t>
            </a:r>
            <a:r>
              <a:rPr lang="zh-CN" altLang="en-US"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案例</a:t>
            </a:r>
            <a:endParaRPr lang="en-US" altLang="zh-CN" sz="2665"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a:p>
            <a:pPr fontAlgn="base">
              <a:spcAft>
                <a:spcPct val="0"/>
              </a:spcAft>
            </a:pPr>
            <a:r>
              <a:rPr lang="en-US" altLang="zh-CN" sz="1400" b="1" dirty="0">
                <a:solidFill>
                  <a:srgbClr val="939AAE"/>
                </a:solidFill>
                <a:latin typeface="微软雅黑" panose="020B0503020204020204" pitchFamily="34" charset="-122"/>
                <a:ea typeface="微软雅黑" panose="020B0503020204020204" pitchFamily="34" charset="-122"/>
                <a:cs typeface="宋体" panose="02010600030101010101" pitchFamily="2" charset="-122"/>
              </a:rPr>
              <a:t>Compiler</a:t>
            </a:r>
          </a:p>
        </p:txBody>
      </p:sp>
      <p:grpSp>
        <p:nvGrpSpPr>
          <p:cNvPr id="2" name="组合 1"/>
          <p:cNvGrpSpPr/>
          <p:nvPr/>
        </p:nvGrpSpPr>
        <p:grpSpPr>
          <a:xfrm>
            <a:off x="157765" y="1322510"/>
            <a:ext cx="2960683" cy="2659881"/>
            <a:chOff x="210353" y="1322509"/>
            <a:chExt cx="3947577" cy="2659881"/>
          </a:xfrm>
        </p:grpSpPr>
        <p:sp>
          <p:nvSpPr>
            <p:cNvPr id="40" name="淘宝店chenying0907 18"/>
            <p:cNvSpPr txBox="1"/>
            <p:nvPr/>
          </p:nvSpPr>
          <p:spPr>
            <a:xfrm>
              <a:off x="210353" y="1322509"/>
              <a:ext cx="3947577" cy="369332"/>
            </a:xfrm>
            <a:prstGeom prst="rect">
              <a:avLst/>
            </a:prstGeom>
            <a:noFill/>
          </p:spPr>
          <p:txBody>
            <a:bodyPr wrap="square" rtlCol="0">
              <a:spAutoFit/>
              <a:scene3d>
                <a:camera prst="orthographicFront"/>
                <a:lightRig rig="threePt" dir="t"/>
              </a:scene3d>
              <a:sp3d contourW="12700"/>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939AAE"/>
                  </a:solidFill>
                  <a:effectLst/>
                  <a:uLnTx/>
                  <a:uFillTx/>
                  <a:latin typeface="微软雅黑" panose="020B0503020204020204" pitchFamily="34" charset="-122"/>
                  <a:ea typeface="微软雅黑" panose="020B0503020204020204" pitchFamily="34" charset="-122"/>
                </a:rPr>
                <a:t>01 </a:t>
              </a:r>
              <a:r>
                <a:rPr kumimoji="0" lang="zh-CN" altLang="en-US" b="1" i="0" u="none" strike="noStrike" kern="0" cap="none" spc="0" normalizeH="0" baseline="0" noProof="0" dirty="0">
                  <a:ln>
                    <a:noFill/>
                  </a:ln>
                  <a:solidFill>
                    <a:srgbClr val="939AAE"/>
                  </a:solidFill>
                  <a:effectLst/>
                  <a:uLnTx/>
                  <a:uFillTx/>
                  <a:latin typeface="微软雅黑" panose="020B0503020204020204" pitchFamily="34" charset="-122"/>
                  <a:ea typeface="微软雅黑" panose="020B0503020204020204" pitchFamily="34" charset="-122"/>
                </a:rPr>
                <a:t>相互理解</a:t>
              </a:r>
            </a:p>
          </p:txBody>
        </p:sp>
        <p:grpSp>
          <p:nvGrpSpPr>
            <p:cNvPr id="55" name="PA_组合 32"/>
            <p:cNvGrpSpPr/>
            <p:nvPr>
              <p:custDataLst>
                <p:tags r:id="rId15"/>
              </p:custDataLst>
            </p:nvPr>
          </p:nvGrpSpPr>
          <p:grpSpPr bwMode="auto">
            <a:xfrm>
              <a:off x="1176470" y="2997048"/>
              <a:ext cx="292188" cy="386382"/>
              <a:chOff x="0" y="0"/>
              <a:chExt cx="116" cy="94"/>
            </a:xfrm>
          </p:grpSpPr>
          <p:sp>
            <p:nvSpPr>
              <p:cNvPr id="59" name="淘宝店chenying0907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60" name="淘宝店chenying0907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pic>
          <p:nvPicPr>
            <p:cNvPr id="1024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1026" y="1781285"/>
              <a:ext cx="3554550" cy="2201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组合 2"/>
          <p:cNvGrpSpPr/>
          <p:nvPr/>
        </p:nvGrpSpPr>
        <p:grpSpPr>
          <a:xfrm>
            <a:off x="44647" y="4170169"/>
            <a:ext cx="3073800" cy="2541247"/>
            <a:chOff x="59529" y="4170168"/>
            <a:chExt cx="4098400" cy="2541247"/>
          </a:xfrm>
        </p:grpSpPr>
        <p:grpSp>
          <p:nvGrpSpPr>
            <p:cNvPr id="44" name="组合 43"/>
            <p:cNvGrpSpPr/>
            <p:nvPr/>
          </p:nvGrpSpPr>
          <p:grpSpPr>
            <a:xfrm>
              <a:off x="59529" y="4170168"/>
              <a:ext cx="4098400" cy="2104465"/>
              <a:chOff x="4991075" y="1706343"/>
              <a:chExt cx="3887731" cy="666015"/>
            </a:xfrm>
          </p:grpSpPr>
          <p:grpSp>
            <p:nvGrpSpPr>
              <p:cNvPr id="45" name="PA_组合 32"/>
              <p:cNvGrpSpPr/>
              <p:nvPr>
                <p:custDataLst>
                  <p:tags r:id="rId14"/>
                </p:custDataLst>
              </p:nvPr>
            </p:nvGrpSpPr>
            <p:grpSpPr bwMode="auto">
              <a:xfrm>
                <a:off x="4991075" y="2228425"/>
                <a:ext cx="177800" cy="143933"/>
                <a:chOff x="0" y="0"/>
                <a:chExt cx="116" cy="94"/>
              </a:xfrm>
            </p:grpSpPr>
            <p:sp>
              <p:nvSpPr>
                <p:cNvPr id="49" name="淘宝店chenying0907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0" name="淘宝店chenying0907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sp>
            <p:nvSpPr>
              <p:cNvPr id="47" name="淘宝店chenying0907 18"/>
              <p:cNvSpPr txBox="1"/>
              <p:nvPr/>
            </p:nvSpPr>
            <p:spPr>
              <a:xfrm>
                <a:off x="5316295" y="1706343"/>
                <a:ext cx="3562511" cy="116885"/>
              </a:xfrm>
              <a:prstGeom prst="rect">
                <a:avLst/>
              </a:prstGeom>
              <a:noFill/>
            </p:spPr>
            <p:txBody>
              <a:bodyPr wrap="square" rtlCol="0">
                <a:spAutoFit/>
                <a:scene3d>
                  <a:camera prst="orthographicFront"/>
                  <a:lightRig rig="threePt" dir="t"/>
                </a:scene3d>
                <a:sp3d contourW="12700"/>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84CBC3"/>
                    </a:solidFill>
                    <a:effectLst/>
                    <a:uLnTx/>
                    <a:uFillTx/>
                    <a:latin typeface="微软雅黑" panose="020B0503020204020204" pitchFamily="34" charset="-122"/>
                    <a:ea typeface="微软雅黑" panose="020B0503020204020204" pitchFamily="34" charset="-122"/>
                  </a:rPr>
                  <a:t>02 </a:t>
                </a:r>
                <a:r>
                  <a:rPr kumimoji="0" lang="zh-CN" altLang="en-US" b="1" i="0" u="none" strike="noStrike" kern="0" cap="none" spc="0" normalizeH="0" baseline="0" noProof="0" dirty="0">
                    <a:ln>
                      <a:noFill/>
                    </a:ln>
                    <a:solidFill>
                      <a:srgbClr val="84CBC3"/>
                    </a:solidFill>
                    <a:effectLst/>
                    <a:uLnTx/>
                    <a:uFillTx/>
                    <a:latin typeface="微软雅黑" panose="020B0503020204020204" pitchFamily="34" charset="-122"/>
                    <a:ea typeface="微软雅黑" panose="020B0503020204020204" pitchFamily="34" charset="-122"/>
                  </a:rPr>
                  <a:t>发明</a:t>
                </a:r>
                <a:r>
                  <a:rPr lang="zh-CN" altLang="en-US" b="1" kern="0" dirty="0">
                    <a:solidFill>
                      <a:srgbClr val="84CBC3"/>
                    </a:solidFill>
                    <a:latin typeface="微软雅黑" panose="020B0503020204020204" pitchFamily="34" charset="-122"/>
                    <a:ea typeface="微软雅黑" panose="020B0503020204020204" pitchFamily="34" charset="-122"/>
                  </a:rPr>
                  <a:t>酷炫的编程语言</a:t>
                </a:r>
                <a:endParaRPr kumimoji="0" lang="zh-CN" altLang="en-US" b="1" i="0" u="none" strike="noStrike" kern="0" cap="none" spc="0" normalizeH="0" baseline="0" noProof="0" dirty="0">
                  <a:ln>
                    <a:noFill/>
                  </a:ln>
                  <a:solidFill>
                    <a:srgbClr val="84CBC3"/>
                  </a:solidFill>
                  <a:effectLst/>
                  <a:uLnTx/>
                  <a:uFillTx/>
                  <a:latin typeface="微软雅黑" panose="020B0503020204020204" pitchFamily="34" charset="-122"/>
                  <a:ea typeface="微软雅黑" panose="020B0503020204020204" pitchFamily="34" charset="-122"/>
                </a:endParaRPr>
              </a:p>
            </p:txBody>
          </p:sp>
        </p:grpSp>
        <p:pic>
          <p:nvPicPr>
            <p:cNvPr id="10244" name="Picture 4">
              <a:hlinkClick r:id="rId18" action="ppaction://hlinkfile"/>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4830" y="4536519"/>
              <a:ext cx="3506941" cy="217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p:cNvGrpSpPr/>
          <p:nvPr/>
        </p:nvGrpSpPr>
        <p:grpSpPr>
          <a:xfrm>
            <a:off x="5999673" y="1372501"/>
            <a:ext cx="2987237" cy="3837674"/>
            <a:chOff x="7999564" y="1372501"/>
            <a:chExt cx="3982982" cy="3666224"/>
          </a:xfrm>
        </p:grpSpPr>
        <p:grpSp>
          <p:nvGrpSpPr>
            <p:cNvPr id="61" name="组合 60"/>
            <p:cNvGrpSpPr/>
            <p:nvPr/>
          </p:nvGrpSpPr>
          <p:grpSpPr>
            <a:xfrm flipH="1">
              <a:off x="7999564" y="1372501"/>
              <a:ext cx="3982982" cy="2104465"/>
              <a:chOff x="4991075" y="1706343"/>
              <a:chExt cx="3982982" cy="666015"/>
            </a:xfrm>
          </p:grpSpPr>
          <p:grpSp>
            <p:nvGrpSpPr>
              <p:cNvPr id="62" name="PA_组合 32"/>
              <p:cNvGrpSpPr/>
              <p:nvPr>
                <p:custDataLst>
                  <p:tags r:id="rId13"/>
                </p:custDataLst>
              </p:nvPr>
            </p:nvGrpSpPr>
            <p:grpSpPr bwMode="auto">
              <a:xfrm>
                <a:off x="4991075" y="2228425"/>
                <a:ext cx="177800" cy="143933"/>
                <a:chOff x="0" y="0"/>
                <a:chExt cx="116" cy="94"/>
              </a:xfrm>
            </p:grpSpPr>
            <p:sp>
              <p:nvSpPr>
                <p:cNvPr id="66" name="淘宝店chenying0907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67" name="淘宝店chenying0907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sp>
            <p:nvSpPr>
              <p:cNvPr id="64" name="淘宝店chenying0907 18"/>
              <p:cNvSpPr txBox="1"/>
              <p:nvPr/>
            </p:nvSpPr>
            <p:spPr>
              <a:xfrm>
                <a:off x="5411546" y="1706343"/>
                <a:ext cx="3562511" cy="111663"/>
              </a:xfrm>
              <a:prstGeom prst="rect">
                <a:avLst/>
              </a:prstGeom>
              <a:noFill/>
            </p:spPr>
            <p:txBody>
              <a:bodyPr wrap="squar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F8D158"/>
                    </a:solidFill>
                    <a:effectLst/>
                    <a:uLnTx/>
                    <a:uFillTx/>
                    <a:latin typeface="微软雅黑" panose="020B0503020204020204" pitchFamily="34" charset="-122"/>
                    <a:ea typeface="微软雅黑" panose="020B0503020204020204" pitchFamily="34" charset="-122"/>
                  </a:rPr>
                  <a:t>03 </a:t>
                </a:r>
                <a:r>
                  <a:rPr kumimoji="0" lang="zh-CN" altLang="en-US" b="1" i="0" u="none" strike="noStrike" kern="0" cap="none" spc="0" normalizeH="0" baseline="0" noProof="0" dirty="0">
                    <a:ln>
                      <a:noFill/>
                    </a:ln>
                    <a:solidFill>
                      <a:srgbClr val="F8D158"/>
                    </a:solidFill>
                    <a:effectLst/>
                    <a:uLnTx/>
                    <a:uFillTx/>
                    <a:latin typeface="微软雅黑" panose="020B0503020204020204" pitchFamily="34" charset="-122"/>
                    <a:ea typeface="微软雅黑" panose="020B0503020204020204" pitchFamily="34" charset="-122"/>
                  </a:rPr>
                  <a:t>提高生产效率</a:t>
                </a:r>
              </a:p>
            </p:txBody>
          </p:sp>
        </p:grpSp>
        <p:pic>
          <p:nvPicPr>
            <p:cNvPr id="10245"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02378" y="1804520"/>
              <a:ext cx="3934275" cy="32342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pic>
        <p:nvPicPr>
          <p:cNvPr id="1433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01784" y="1824723"/>
            <a:ext cx="2950706" cy="33845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99673" y="1824724"/>
            <a:ext cx="2952817" cy="4886691"/>
          </a:xfrm>
          <a:prstGeom prst="rect">
            <a:avLst/>
          </a:prstGeom>
          <a:noFill/>
          <a:ln w="127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05668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3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1"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a:t>代码优化的科学</a:t>
            </a:r>
          </a:p>
        </p:txBody>
      </p:sp>
      <p:sp>
        <p:nvSpPr>
          <p:cNvPr id="61443" name="内容占位符 2"/>
          <p:cNvSpPr>
            <a:spLocks noGrp="1"/>
          </p:cNvSpPr>
          <p:nvPr>
            <p:ph idx="1"/>
          </p:nvPr>
        </p:nvSpPr>
        <p:spPr>
          <a:xfrm>
            <a:off x="304800" y="1143000"/>
            <a:ext cx="8458200" cy="5092700"/>
          </a:xfrm>
        </p:spPr>
        <p:txBody>
          <a:bodyPr/>
          <a:lstStyle/>
          <a:p>
            <a:pPr>
              <a:lnSpc>
                <a:spcPct val="150000"/>
              </a:lnSpc>
              <a:defRPr/>
            </a:pPr>
            <a:r>
              <a:rPr lang="zh-CN" altLang="en-US" dirty="0"/>
              <a:t>优化</a:t>
            </a:r>
            <a:endParaRPr lang="en-US" altLang="zh-CN" dirty="0"/>
          </a:p>
          <a:p>
            <a:pPr lvl="1">
              <a:lnSpc>
                <a:spcPct val="150000"/>
              </a:lnSpc>
              <a:defRPr/>
            </a:pPr>
            <a:r>
              <a:rPr lang="zh-CN" altLang="en-US" dirty="0"/>
              <a:t>编译器为了生成更高效的代码而做的工作</a:t>
            </a:r>
            <a:endParaRPr lang="en-US" altLang="zh-CN" dirty="0"/>
          </a:p>
          <a:p>
            <a:pPr lvl="1">
              <a:lnSpc>
                <a:spcPct val="150000"/>
              </a:lnSpc>
              <a:defRPr/>
            </a:pPr>
            <a:r>
              <a:rPr lang="zh-CN" altLang="en-US" dirty="0"/>
              <a:t>提高生成代码的性能，弥补了因高层抽象而引入的低效率</a:t>
            </a:r>
            <a:endParaRPr lang="en-US" altLang="zh-CN" dirty="0"/>
          </a:p>
          <a:p>
            <a:pPr lvl="1">
              <a:lnSpc>
                <a:spcPct val="150000"/>
              </a:lnSpc>
              <a:defRPr/>
            </a:pPr>
            <a:r>
              <a:rPr lang="zh-CN" altLang="en-US" dirty="0"/>
              <a:t>新的程序设计语言特征推动了编译器优化的新研究</a:t>
            </a:r>
            <a:endParaRPr lang="en-US" altLang="zh-CN" dirty="0"/>
          </a:p>
          <a:p>
            <a:pPr>
              <a:lnSpc>
                <a:spcPct val="150000"/>
              </a:lnSpc>
              <a:defRPr/>
            </a:pPr>
            <a:r>
              <a:rPr lang="zh-CN" altLang="en-US" dirty="0"/>
              <a:t>代码优化重要且复杂</a:t>
            </a:r>
            <a:endParaRPr lang="en-US" altLang="zh-CN" dirty="0"/>
          </a:p>
          <a:p>
            <a:pPr lvl="1">
              <a:lnSpc>
                <a:spcPct val="150000"/>
              </a:lnSpc>
              <a:defRPr/>
            </a:pPr>
            <a:r>
              <a:rPr lang="zh-CN" altLang="en-US" dirty="0"/>
              <a:t>更复杂是因为处理器体系结构更复杂，改进代码执行方式的机会更多，需要合理、充分利用</a:t>
            </a:r>
            <a:endParaRPr lang="en-US" altLang="zh-CN" dirty="0"/>
          </a:p>
        </p:txBody>
      </p:sp>
      <p:sp>
        <p:nvSpPr>
          <p:cNvPr id="5" name="灯片编号占位符 4"/>
          <p:cNvSpPr>
            <a:spLocks noGrp="1"/>
          </p:cNvSpPr>
          <p:nvPr>
            <p:ph type="sldNum" sz="quarter" idx="10"/>
          </p:nvPr>
        </p:nvSpPr>
        <p:spPr/>
        <p:txBody>
          <a:bodyPr/>
          <a:lstStyle/>
          <a:p>
            <a:pPr>
              <a:defRPr/>
            </a:pPr>
            <a:fld id="{D7F526A9-0189-4C91-9EED-A5BAA3B0003A}" type="slidenum">
              <a:rPr lang="zh-CN" altLang="en-US" smtClean="0"/>
              <a:pPr>
                <a:defRPr/>
              </a:pPr>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a:t>代码优化的科学</a:t>
            </a:r>
          </a:p>
        </p:txBody>
      </p:sp>
      <p:sp>
        <p:nvSpPr>
          <p:cNvPr id="62467" name="内容占位符 2"/>
          <p:cNvSpPr>
            <a:spLocks noGrp="1"/>
          </p:cNvSpPr>
          <p:nvPr>
            <p:ph idx="1"/>
          </p:nvPr>
        </p:nvSpPr>
        <p:spPr/>
        <p:txBody>
          <a:bodyPr/>
          <a:lstStyle/>
          <a:p>
            <a:pPr>
              <a:defRPr/>
            </a:pPr>
            <a:r>
              <a:rPr lang="zh-CN" altLang="en-US" dirty="0"/>
              <a:t>理论方面</a:t>
            </a:r>
            <a:endParaRPr lang="en-US" altLang="zh-CN" dirty="0"/>
          </a:p>
          <a:p>
            <a:pPr lvl="1">
              <a:defRPr/>
            </a:pPr>
            <a:r>
              <a:rPr lang="zh-CN" altLang="en-US" dirty="0"/>
              <a:t>围绕代码优化已经建立了一套广泛且有用的理论</a:t>
            </a:r>
            <a:endParaRPr lang="en-US" altLang="zh-CN" dirty="0"/>
          </a:p>
          <a:p>
            <a:pPr lvl="2">
              <a:defRPr/>
            </a:pPr>
            <a:r>
              <a:rPr lang="zh-CN" altLang="en-US" dirty="0"/>
              <a:t>图、矩阵、线性规划等</a:t>
            </a:r>
            <a:endParaRPr lang="en-US" altLang="zh-CN" dirty="0"/>
          </a:p>
          <a:p>
            <a:pPr lvl="1">
              <a:defRPr/>
            </a:pPr>
            <a:r>
              <a:rPr lang="zh-CN" altLang="en-US" dirty="0"/>
              <a:t>应用严格的数学基础，可以证明优化是正确的</a:t>
            </a:r>
            <a:endParaRPr lang="en-US" altLang="zh-CN" dirty="0"/>
          </a:p>
          <a:p>
            <a:pPr>
              <a:defRPr/>
            </a:pPr>
            <a:r>
              <a:rPr lang="zh-CN" altLang="en-US" dirty="0"/>
              <a:t>编译器优化设计必须满足的目标</a:t>
            </a:r>
            <a:endParaRPr lang="en-US" altLang="zh-CN" dirty="0"/>
          </a:p>
          <a:p>
            <a:pPr lvl="1">
              <a:defRPr/>
            </a:pPr>
            <a:r>
              <a:rPr lang="zh-CN" altLang="en-US" dirty="0"/>
              <a:t>优化必须是正确的，不能改变被编译程序的含义</a:t>
            </a:r>
            <a:endParaRPr lang="en-US" altLang="zh-CN" dirty="0"/>
          </a:p>
          <a:p>
            <a:pPr lvl="1">
              <a:defRPr/>
            </a:pPr>
            <a:r>
              <a:rPr lang="zh-CN" altLang="en-US" dirty="0"/>
              <a:t>优化必须能够改善程序的性能</a:t>
            </a:r>
            <a:endParaRPr lang="en-US" altLang="zh-CN" dirty="0"/>
          </a:p>
          <a:p>
            <a:pPr lvl="1">
              <a:defRPr/>
            </a:pPr>
            <a:r>
              <a:rPr lang="zh-CN" altLang="en-US" dirty="0"/>
              <a:t>优化所需的时间必须保持在合理的范围内</a:t>
            </a:r>
            <a:endParaRPr lang="en-US" altLang="zh-CN" dirty="0"/>
          </a:p>
          <a:p>
            <a:pPr lvl="1">
              <a:defRPr/>
            </a:pPr>
            <a:r>
              <a:rPr lang="zh-CN" altLang="en-US" dirty="0"/>
              <a:t>优化所需要的工程方面的工作必须是可管理的</a:t>
            </a:r>
          </a:p>
        </p:txBody>
      </p:sp>
      <p:sp>
        <p:nvSpPr>
          <p:cNvPr id="5" name="灯片编号占位符 4"/>
          <p:cNvSpPr>
            <a:spLocks noGrp="1"/>
          </p:cNvSpPr>
          <p:nvPr>
            <p:ph type="sldNum" sz="quarter" idx="10"/>
          </p:nvPr>
        </p:nvSpPr>
        <p:spPr/>
        <p:txBody>
          <a:bodyPr/>
          <a:lstStyle/>
          <a:p>
            <a:pPr>
              <a:defRPr/>
            </a:pPr>
            <a:fld id="{E3CCDF1F-8EBF-41DA-9F9D-2018C2591F36}" type="slidenum">
              <a:rPr lang="zh-CN" altLang="en-US" smtClean="0"/>
              <a:pPr>
                <a:defRPr/>
              </a:pPr>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a:t>编译技术的应用</a:t>
            </a:r>
            <a:r>
              <a:rPr lang="en-US" altLang="zh-CN"/>
              <a:t>……</a:t>
            </a:r>
            <a:r>
              <a:rPr lang="zh-CN" altLang="en-US"/>
              <a:t>计算机体系结构</a:t>
            </a:r>
          </a:p>
        </p:txBody>
      </p:sp>
      <p:sp>
        <p:nvSpPr>
          <p:cNvPr id="66563" name="内容占位符 2"/>
          <p:cNvSpPr>
            <a:spLocks noGrp="1"/>
          </p:cNvSpPr>
          <p:nvPr>
            <p:ph idx="1"/>
          </p:nvPr>
        </p:nvSpPr>
        <p:spPr>
          <a:xfrm>
            <a:off x="457200" y="1371600"/>
            <a:ext cx="8153400" cy="5092700"/>
          </a:xfrm>
        </p:spPr>
        <p:txBody>
          <a:bodyPr/>
          <a:lstStyle/>
          <a:p>
            <a:pPr>
              <a:lnSpc>
                <a:spcPct val="150000"/>
              </a:lnSpc>
              <a:defRPr/>
            </a:pPr>
            <a:r>
              <a:rPr lang="zh-CN" altLang="en-US" dirty="0"/>
              <a:t>计算机体系结构对编译器的促进</a:t>
            </a:r>
            <a:endParaRPr lang="en-US" altLang="zh-CN" dirty="0"/>
          </a:p>
          <a:p>
            <a:pPr lvl="1">
              <a:lnSpc>
                <a:spcPct val="150000"/>
              </a:lnSpc>
              <a:defRPr/>
            </a:pPr>
            <a:r>
              <a:rPr lang="zh-CN" altLang="en-US" dirty="0"/>
              <a:t>计算机体系结构的发展促使编译器设计者设计出新的翻译算法，尽可能利用新硬件的能力（如并行技术和内存层次结构）</a:t>
            </a:r>
            <a:endParaRPr lang="en-US" altLang="zh-CN" dirty="0"/>
          </a:p>
          <a:p>
            <a:pPr>
              <a:lnSpc>
                <a:spcPct val="150000"/>
              </a:lnSpc>
              <a:defRPr/>
            </a:pPr>
            <a:r>
              <a:rPr lang="zh-CN" altLang="en-US" dirty="0"/>
              <a:t>编译器对计算机体系结构的促进</a:t>
            </a:r>
            <a:endParaRPr lang="en-US" altLang="zh-CN" dirty="0"/>
          </a:p>
          <a:p>
            <a:pPr lvl="1">
              <a:lnSpc>
                <a:spcPct val="150000"/>
              </a:lnSpc>
              <a:defRPr/>
            </a:pPr>
            <a:r>
              <a:rPr lang="zh-CN" altLang="en-US" dirty="0"/>
              <a:t>开发中，在处理器设计阶段就进行编译器开发（合理利用优化技术、合理利用体系结构的特点）</a:t>
            </a:r>
            <a:endParaRPr lang="en-US" altLang="zh-CN" dirty="0"/>
          </a:p>
          <a:p>
            <a:pPr lvl="1">
              <a:lnSpc>
                <a:spcPct val="150000"/>
              </a:lnSpc>
              <a:defRPr/>
            </a:pPr>
            <a:r>
              <a:rPr lang="zh-CN" altLang="en-US" dirty="0"/>
              <a:t>通过在模拟器上运行编译得到的代码，以评价体系结构特征</a:t>
            </a:r>
            <a:endParaRPr lang="en-US" altLang="zh-CN" dirty="0"/>
          </a:p>
        </p:txBody>
      </p:sp>
      <p:sp>
        <p:nvSpPr>
          <p:cNvPr id="5" name="灯片编号占位符 4"/>
          <p:cNvSpPr>
            <a:spLocks noGrp="1"/>
          </p:cNvSpPr>
          <p:nvPr>
            <p:ph type="sldNum" sz="quarter" idx="10"/>
          </p:nvPr>
        </p:nvSpPr>
        <p:spPr/>
        <p:txBody>
          <a:bodyPr/>
          <a:lstStyle/>
          <a:p>
            <a:pPr>
              <a:defRPr/>
            </a:pPr>
            <a:fld id="{33391463-92A5-4FD7-BC50-63169C5B460C}" type="slidenum">
              <a:rPr lang="zh-CN" altLang="en-US" smtClean="0"/>
              <a:pPr>
                <a:defRPr/>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a:t>编译技术的应用</a:t>
            </a:r>
            <a:r>
              <a:rPr lang="en-US" altLang="zh-CN"/>
              <a:t>……</a:t>
            </a:r>
            <a:r>
              <a:rPr lang="zh-CN" altLang="en-US"/>
              <a:t>程序翻译</a:t>
            </a:r>
          </a:p>
        </p:txBody>
      </p:sp>
      <p:sp>
        <p:nvSpPr>
          <p:cNvPr id="69635" name="内容占位符 2"/>
          <p:cNvSpPr>
            <a:spLocks noGrp="1"/>
          </p:cNvSpPr>
          <p:nvPr>
            <p:ph idx="1"/>
          </p:nvPr>
        </p:nvSpPr>
        <p:spPr/>
        <p:txBody>
          <a:bodyPr/>
          <a:lstStyle/>
          <a:p>
            <a:pPr>
              <a:lnSpc>
                <a:spcPct val="114000"/>
              </a:lnSpc>
              <a:defRPr/>
            </a:pPr>
            <a:r>
              <a:rPr lang="zh-CN" altLang="en-US" sz="2800" dirty="0"/>
              <a:t>二进制翻译</a:t>
            </a:r>
            <a:endParaRPr lang="en-US" altLang="zh-CN" sz="2800" dirty="0"/>
          </a:p>
          <a:p>
            <a:pPr lvl="1">
              <a:lnSpc>
                <a:spcPct val="114000"/>
              </a:lnSpc>
              <a:defRPr/>
            </a:pPr>
            <a:r>
              <a:rPr lang="zh-CN" altLang="en-US" sz="2400" dirty="0"/>
              <a:t>编译器技术可以应用于把一种机器的二进制代码翻译成另一种机器的二进制代码，使得在一种机器上能运行原本为另一个指令集编译的程序，从而增加机器上的可用软件</a:t>
            </a:r>
            <a:endParaRPr lang="en-US" altLang="zh-CN" sz="2400" dirty="0"/>
          </a:p>
        </p:txBody>
      </p:sp>
      <p:sp>
        <p:nvSpPr>
          <p:cNvPr id="5" name="灯片编号占位符 4"/>
          <p:cNvSpPr>
            <a:spLocks noGrp="1"/>
          </p:cNvSpPr>
          <p:nvPr>
            <p:ph type="sldNum" sz="quarter" idx="10"/>
          </p:nvPr>
        </p:nvSpPr>
        <p:spPr/>
        <p:txBody>
          <a:bodyPr/>
          <a:lstStyle/>
          <a:p>
            <a:pPr>
              <a:defRPr/>
            </a:pPr>
            <a:fld id="{9DC7F56A-D514-43A2-AD82-91F44BDB9802}" type="slidenum">
              <a:rPr lang="zh-CN" altLang="en-US" smtClean="0"/>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a:t>编译技术的应用</a:t>
            </a:r>
            <a:r>
              <a:rPr lang="en-US" altLang="zh-CN"/>
              <a:t>……</a:t>
            </a:r>
            <a:r>
              <a:rPr lang="zh-CN" altLang="en-US"/>
              <a:t>程序翻译</a:t>
            </a:r>
          </a:p>
        </p:txBody>
      </p:sp>
      <p:sp>
        <p:nvSpPr>
          <p:cNvPr id="69635" name="内容占位符 2"/>
          <p:cNvSpPr>
            <a:spLocks noGrp="1"/>
          </p:cNvSpPr>
          <p:nvPr>
            <p:ph idx="1"/>
          </p:nvPr>
        </p:nvSpPr>
        <p:spPr/>
        <p:txBody>
          <a:bodyPr/>
          <a:lstStyle/>
          <a:p>
            <a:pPr>
              <a:lnSpc>
                <a:spcPct val="150000"/>
              </a:lnSpc>
              <a:defRPr/>
            </a:pPr>
            <a:r>
              <a:rPr lang="zh-CN" altLang="en-US" sz="2800" dirty="0"/>
              <a:t>硬件设计</a:t>
            </a:r>
            <a:endParaRPr lang="en-US" altLang="zh-CN" sz="2800" dirty="0"/>
          </a:p>
          <a:p>
            <a:pPr lvl="1">
              <a:lnSpc>
                <a:spcPct val="150000"/>
              </a:lnSpc>
              <a:defRPr/>
            </a:pPr>
            <a:r>
              <a:rPr lang="zh-CN" altLang="en-US" sz="2400" dirty="0"/>
              <a:t>用高级</a:t>
            </a:r>
            <a:r>
              <a:rPr lang="zh-CN" altLang="en-US" sz="2400" dirty="0">
                <a:solidFill>
                  <a:srgbClr val="FF0000"/>
                </a:solidFill>
              </a:rPr>
              <a:t>硬件描述语言</a:t>
            </a:r>
            <a:r>
              <a:rPr lang="zh-CN" altLang="en-US" sz="2400" dirty="0"/>
              <a:t>描述的硬件设计可以由硬件合成工具翻译、生成、优化、模拟仿真</a:t>
            </a:r>
            <a:endParaRPr lang="en-US" altLang="zh-CN" sz="2400" dirty="0"/>
          </a:p>
          <a:p>
            <a:pPr lvl="1">
              <a:lnSpc>
                <a:spcPct val="150000"/>
              </a:lnSpc>
              <a:defRPr/>
            </a:pPr>
            <a:r>
              <a:rPr lang="zh-CN" altLang="en-US" sz="2400" dirty="0"/>
              <a:t>例如各种</a:t>
            </a:r>
            <a:r>
              <a:rPr lang="en-US" altLang="zh-CN" sz="2400" dirty="0"/>
              <a:t>CAD</a:t>
            </a:r>
            <a:r>
              <a:rPr lang="zh-CN" altLang="en-US" sz="2400" dirty="0"/>
              <a:t>工具（计算机辅助设计软件）</a:t>
            </a:r>
            <a:endParaRPr lang="en-US" altLang="zh-CN" sz="2400" dirty="0"/>
          </a:p>
          <a:p>
            <a:pPr lvl="2">
              <a:lnSpc>
                <a:spcPct val="150000"/>
              </a:lnSpc>
              <a:defRPr/>
            </a:pPr>
            <a:r>
              <a:rPr lang="zh-CN" altLang="en-US" dirty="0"/>
              <a:t>结构工程</a:t>
            </a:r>
            <a:r>
              <a:rPr lang="en-US" altLang="zh-CN" dirty="0"/>
              <a:t>CAD</a:t>
            </a:r>
            <a:r>
              <a:rPr lang="zh-CN" altLang="en-US" dirty="0"/>
              <a:t>、钣金</a:t>
            </a:r>
            <a:r>
              <a:rPr lang="en-US" altLang="zh-CN" dirty="0"/>
              <a:t>CAD</a:t>
            </a:r>
            <a:r>
              <a:rPr lang="zh-CN" altLang="en-US" dirty="0"/>
              <a:t>、服装</a:t>
            </a:r>
            <a:r>
              <a:rPr lang="en-US" altLang="zh-CN" dirty="0"/>
              <a:t>CAD</a:t>
            </a:r>
            <a:r>
              <a:rPr lang="zh-CN" altLang="en-US" dirty="0"/>
              <a:t>、暖通</a:t>
            </a:r>
            <a:r>
              <a:rPr lang="en-US" altLang="zh-CN" dirty="0"/>
              <a:t>CAD</a:t>
            </a:r>
            <a:r>
              <a:rPr lang="zh-CN" altLang="en-US" dirty="0"/>
              <a:t>、机械</a:t>
            </a:r>
            <a:r>
              <a:rPr lang="en-US" altLang="zh-CN" dirty="0"/>
              <a:t>CAD</a:t>
            </a:r>
            <a:r>
              <a:rPr lang="zh-CN" altLang="en-US" dirty="0"/>
              <a:t>、电气</a:t>
            </a:r>
            <a:r>
              <a:rPr lang="en-US" altLang="zh-CN" dirty="0"/>
              <a:t>CAD</a:t>
            </a:r>
            <a:r>
              <a:rPr lang="zh-CN" altLang="en-US" dirty="0"/>
              <a:t>、化工</a:t>
            </a:r>
            <a:r>
              <a:rPr lang="en-US" altLang="zh-CN" dirty="0"/>
              <a:t>CAD……</a:t>
            </a:r>
          </a:p>
          <a:p>
            <a:pPr lvl="1">
              <a:lnSpc>
                <a:spcPct val="150000"/>
              </a:lnSpc>
              <a:defRPr/>
            </a:pPr>
            <a:r>
              <a:rPr lang="zh-CN" altLang="en-US" sz="2400" dirty="0"/>
              <a:t>可以降低成本、控制风险、加快进度</a:t>
            </a:r>
            <a:endParaRPr lang="en-US" altLang="zh-CN" sz="2400" dirty="0"/>
          </a:p>
          <a:p>
            <a:pPr>
              <a:lnSpc>
                <a:spcPct val="150000"/>
              </a:lnSpc>
              <a:defRPr/>
            </a:pPr>
            <a:r>
              <a:rPr lang="en-US" altLang="zh-CN" sz="2800" dirty="0"/>
              <a:t>……</a:t>
            </a:r>
          </a:p>
        </p:txBody>
      </p:sp>
      <p:sp>
        <p:nvSpPr>
          <p:cNvPr id="5" name="灯片编号占位符 4"/>
          <p:cNvSpPr>
            <a:spLocks noGrp="1"/>
          </p:cNvSpPr>
          <p:nvPr>
            <p:ph type="sldNum" sz="quarter" idx="10"/>
          </p:nvPr>
        </p:nvSpPr>
        <p:spPr/>
        <p:txBody>
          <a:bodyPr/>
          <a:lstStyle/>
          <a:p>
            <a:pPr>
              <a:defRPr/>
            </a:pPr>
            <a:fld id="{9DC7F56A-D514-43A2-AD82-91F44BDB9802}" type="slidenum">
              <a:rPr lang="zh-CN" altLang="en-US" smtClean="0"/>
              <a:pPr>
                <a:defRPr/>
              </a:pPr>
              <a:t>54</a:t>
            </a:fld>
            <a:endParaRPr lang="en-US" altLang="zh-CN"/>
          </a:p>
        </p:txBody>
      </p:sp>
    </p:spTree>
    <p:extLst>
      <p:ext uri="{BB962C8B-B14F-4D97-AF65-F5344CB8AC3E}">
        <p14:creationId xmlns:p14="http://schemas.microsoft.com/office/powerpoint/2010/main" val="80118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639121D-C4A1-4300-B4BB-6A09E1F35E0A}" type="slidenum">
              <a:rPr lang="zh-CN" altLang="en-US" smtClean="0"/>
              <a:pPr>
                <a:defRPr/>
              </a:pPr>
              <a:t>55</a:t>
            </a:fld>
            <a:endParaRPr lang="en-US" altLang="zh-CN"/>
          </a:p>
        </p:txBody>
      </p:sp>
      <p:pic>
        <p:nvPicPr>
          <p:cNvPr id="1026" name="Picture 2" descr="æ¥çæºå¾å"/>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3446"/>
            <a:ext cx="4648199" cy="3415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ss0.baidu.com/7Po3dSag_xI4khGko9WTAnF6hhy/zhidao/pic/item/562c11dfa9ec8a1314cec4e9fa03918fa1ecc0e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447"/>
            <a:ext cx="4495799" cy="3415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æ¥çæºå¾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 y="3428998"/>
            <a:ext cx="464515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æ¥çæºå¾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28999"/>
            <a:ext cx="44958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30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a:t>编译技术的应用</a:t>
            </a:r>
            <a:r>
              <a:rPr lang="en-US" altLang="zh-CN"/>
              <a:t>……</a:t>
            </a:r>
            <a:r>
              <a:rPr lang="zh-CN" altLang="en-US"/>
              <a:t>软件生产率工具</a:t>
            </a:r>
          </a:p>
        </p:txBody>
      </p:sp>
      <p:sp>
        <p:nvSpPr>
          <p:cNvPr id="70659" name="内容占位符 2"/>
          <p:cNvSpPr>
            <a:spLocks noGrp="1"/>
          </p:cNvSpPr>
          <p:nvPr>
            <p:ph idx="1"/>
          </p:nvPr>
        </p:nvSpPr>
        <p:spPr/>
        <p:txBody>
          <a:bodyPr/>
          <a:lstStyle/>
          <a:p>
            <a:pPr>
              <a:lnSpc>
                <a:spcPct val="110000"/>
              </a:lnSpc>
              <a:defRPr/>
            </a:pPr>
            <a:r>
              <a:rPr lang="zh-CN" altLang="en-US" dirty="0"/>
              <a:t>静态分析工具</a:t>
            </a:r>
            <a:endParaRPr lang="en-US" altLang="zh-CN" dirty="0"/>
          </a:p>
          <a:p>
            <a:pPr lvl="1">
              <a:lnSpc>
                <a:spcPct val="110000"/>
              </a:lnSpc>
              <a:defRPr/>
            </a:pPr>
            <a:r>
              <a:rPr lang="zh-CN" altLang="en-US" dirty="0"/>
              <a:t>利用数据流分析技术可以静态定位错误、探测安全漏洞</a:t>
            </a:r>
            <a:endParaRPr lang="en-US" altLang="zh-CN" dirty="0"/>
          </a:p>
          <a:p>
            <a:pPr>
              <a:lnSpc>
                <a:spcPct val="110000"/>
              </a:lnSpc>
              <a:defRPr/>
            </a:pPr>
            <a:r>
              <a:rPr lang="zh-CN" altLang="en-US" dirty="0"/>
              <a:t>内存管理工具</a:t>
            </a:r>
            <a:endParaRPr lang="en-US" altLang="zh-CN" dirty="0"/>
          </a:p>
          <a:p>
            <a:pPr lvl="1">
              <a:lnSpc>
                <a:spcPct val="110000"/>
              </a:lnSpc>
              <a:defRPr/>
            </a:pPr>
            <a:r>
              <a:rPr lang="zh-CN" altLang="en-US" dirty="0"/>
              <a:t>垃圾收集机制，在效率和易编程与软件可靠性之间的折中</a:t>
            </a:r>
            <a:endParaRPr lang="en-US" altLang="zh-CN" dirty="0"/>
          </a:p>
          <a:p>
            <a:pPr>
              <a:lnSpc>
                <a:spcPct val="110000"/>
              </a:lnSpc>
              <a:defRPr/>
            </a:pPr>
            <a:r>
              <a:rPr lang="en-US" altLang="zh-CN" dirty="0"/>
              <a:t>……</a:t>
            </a:r>
            <a:endParaRPr lang="zh-CN" altLang="en-US" dirty="0"/>
          </a:p>
        </p:txBody>
      </p:sp>
      <p:sp>
        <p:nvSpPr>
          <p:cNvPr id="5" name="灯片编号占位符 4"/>
          <p:cNvSpPr>
            <a:spLocks noGrp="1"/>
          </p:cNvSpPr>
          <p:nvPr>
            <p:ph type="sldNum" sz="quarter" idx="10"/>
          </p:nvPr>
        </p:nvSpPr>
        <p:spPr/>
        <p:txBody>
          <a:bodyPr/>
          <a:lstStyle/>
          <a:p>
            <a:pPr>
              <a:defRPr/>
            </a:pPr>
            <a:fld id="{39A9BE0B-6E2B-4398-A775-BAC5BCC79693}" type="slidenum">
              <a:rPr lang="zh-CN" altLang="en-US" smtClean="0"/>
              <a:pPr>
                <a:defRPr/>
              </a:pPr>
              <a:t>56</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副标题 6"/>
          <p:cNvSpPr>
            <a:spLocks noGrp="1"/>
          </p:cNvSpPr>
          <p:nvPr>
            <p:ph type="subTitle" idx="1"/>
          </p:nvPr>
        </p:nvSpPr>
        <p:spPr>
          <a:xfrm>
            <a:off x="1905000" y="5410200"/>
            <a:ext cx="5638800" cy="533400"/>
          </a:xfrm>
        </p:spPr>
        <p:txBody>
          <a:bodyPr/>
          <a:lstStyle/>
          <a:p>
            <a:r>
              <a:rPr lang="zh-CN" altLang="en-US"/>
              <a:t>程序设计语言研究中的重要术语和概念</a:t>
            </a:r>
          </a:p>
        </p:txBody>
      </p:sp>
      <p:sp>
        <p:nvSpPr>
          <p:cNvPr id="71683" name="标题 5"/>
          <p:cNvSpPr>
            <a:spLocks noGrp="1"/>
          </p:cNvSpPr>
          <p:nvPr>
            <p:ph type="ctrTitle"/>
          </p:nvPr>
        </p:nvSpPr>
        <p:spPr/>
        <p:txBody>
          <a:bodyPr/>
          <a:lstStyle/>
          <a:p>
            <a:r>
              <a:rPr lang="zh-CN" altLang="en-US" dirty="0"/>
              <a:t>程序设计语言基础</a:t>
            </a:r>
          </a:p>
        </p:txBody>
      </p:sp>
      <p:sp>
        <p:nvSpPr>
          <p:cNvPr id="71684" name="日期占位符 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C4C8E666-67D5-4A83-8C2A-95DC13876C64}" type="datetime1">
              <a:rPr lang="zh-CN" altLang="en-US" smtClean="0"/>
              <a:pPr/>
              <a:t>2023/11/2</a:t>
            </a:fld>
            <a:endParaRPr lang="en-US" altLang="zh-CN"/>
          </a:p>
        </p:txBody>
      </p:sp>
      <p:sp>
        <p:nvSpPr>
          <p:cNvPr id="71685" name="灯片编号占位符 4"/>
          <p:cNvSpPr>
            <a:spLocks noGrp="1"/>
          </p:cNvSpPr>
          <p:nvPr>
            <p:ph type="sldNum" sz="quarter" idx="12"/>
          </p:nvPr>
        </p:nvSpPr>
        <p:spPr>
          <a:noFill/>
        </p:spPr>
        <p:txBody>
          <a:bodyPr/>
          <a:lstStyle/>
          <a:p>
            <a:fld id="{D860752A-954F-470E-A6A0-2F4023408898}" type="slidenum">
              <a:rPr lang="zh-CN" altLang="en-US" smtClean="0">
                <a:ea typeface="宋体" charset="-122"/>
              </a:rPr>
              <a:pPr/>
              <a:t>57</a:t>
            </a:fld>
            <a:endParaRPr lang="en-US" altLang="zh-CN">
              <a:ea typeface="宋体"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a:t>静态和动态</a:t>
            </a:r>
          </a:p>
        </p:txBody>
      </p:sp>
      <p:sp>
        <p:nvSpPr>
          <p:cNvPr id="72707" name="内容占位符 2"/>
          <p:cNvSpPr>
            <a:spLocks noGrp="1"/>
          </p:cNvSpPr>
          <p:nvPr>
            <p:ph idx="1"/>
          </p:nvPr>
        </p:nvSpPr>
        <p:spPr/>
        <p:txBody>
          <a:bodyPr/>
          <a:lstStyle/>
          <a:p>
            <a:pPr>
              <a:lnSpc>
                <a:spcPct val="150000"/>
              </a:lnSpc>
              <a:defRPr/>
            </a:pPr>
            <a:r>
              <a:rPr lang="zh-CN" altLang="en-US" dirty="0"/>
              <a:t>静态策略和动态策略</a:t>
            </a:r>
            <a:endParaRPr lang="en-US" altLang="zh-CN" dirty="0"/>
          </a:p>
          <a:p>
            <a:pPr lvl="1">
              <a:lnSpc>
                <a:spcPct val="150000"/>
              </a:lnSpc>
              <a:defRPr/>
            </a:pPr>
            <a:r>
              <a:rPr lang="zh-CN" altLang="en-US" dirty="0"/>
              <a:t>设计编译器时最重要的问题之一是编译器能够对程序做出哪些决策</a:t>
            </a:r>
            <a:endParaRPr lang="en-US" altLang="zh-CN" dirty="0"/>
          </a:p>
          <a:p>
            <a:pPr lvl="1">
              <a:lnSpc>
                <a:spcPct val="150000"/>
              </a:lnSpc>
              <a:defRPr/>
            </a:pPr>
            <a:r>
              <a:rPr lang="zh-CN" altLang="en-US" dirty="0"/>
              <a:t>如果一个语言使用的策略支持编译器静态决定某个问题，那么我们说这个语言使用了静态（</a:t>
            </a:r>
            <a:r>
              <a:rPr lang="en-US" altLang="zh-CN" i="1" dirty="0"/>
              <a:t>static</a:t>
            </a:r>
            <a:r>
              <a:rPr lang="zh-CN" altLang="en-US" dirty="0"/>
              <a:t>）策略，或者说这个问题可以在编译时刻（</a:t>
            </a:r>
            <a:r>
              <a:rPr lang="en-US" altLang="zh-CN" i="1" dirty="0"/>
              <a:t>compile time</a:t>
            </a:r>
            <a:r>
              <a:rPr lang="zh-CN" altLang="en-US" dirty="0"/>
              <a:t>）决定</a:t>
            </a:r>
            <a:endParaRPr lang="en-US" altLang="zh-CN" dirty="0"/>
          </a:p>
          <a:p>
            <a:pPr lvl="1">
              <a:lnSpc>
                <a:spcPct val="150000"/>
              </a:lnSpc>
              <a:defRPr/>
            </a:pPr>
            <a:r>
              <a:rPr lang="zh-CN" altLang="en-US" dirty="0"/>
              <a:t>一个只允许在运行程序的时候做出决定的策略被称为动态（</a:t>
            </a:r>
            <a:r>
              <a:rPr lang="en-US" altLang="zh-CN" i="1" dirty="0"/>
              <a:t>dynamic</a:t>
            </a:r>
            <a:r>
              <a:rPr lang="zh-CN" altLang="en-US" dirty="0"/>
              <a:t>）策略，或被认为需要在运行时刻（</a:t>
            </a:r>
            <a:r>
              <a:rPr lang="en-US" altLang="zh-CN" i="1" dirty="0"/>
              <a:t>run time</a:t>
            </a:r>
            <a:r>
              <a:rPr lang="zh-CN" altLang="en-US" dirty="0"/>
              <a:t>）做出决定。</a:t>
            </a:r>
            <a:endParaRPr lang="en-US" altLang="zh-CN" dirty="0"/>
          </a:p>
        </p:txBody>
      </p:sp>
      <p:sp>
        <p:nvSpPr>
          <p:cNvPr id="5" name="灯片编号占位符 4"/>
          <p:cNvSpPr>
            <a:spLocks noGrp="1"/>
          </p:cNvSpPr>
          <p:nvPr>
            <p:ph type="sldNum" sz="quarter" idx="10"/>
          </p:nvPr>
        </p:nvSpPr>
        <p:spPr/>
        <p:txBody>
          <a:bodyPr/>
          <a:lstStyle/>
          <a:p>
            <a:pPr>
              <a:defRPr/>
            </a:pPr>
            <a:fld id="{000A8471-4053-4ED3-993C-720F07A21ADB}" type="slidenum">
              <a:rPr lang="zh-CN" altLang="en-US" smtClean="0"/>
              <a:pPr>
                <a:defRPr/>
              </a:pPr>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静态策略</a:t>
            </a:r>
            <a:r>
              <a:rPr lang="en-US" altLang="zh-CN" dirty="0"/>
              <a:t>&amp;</a:t>
            </a:r>
            <a:r>
              <a:rPr lang="zh-CN" altLang="en-US" dirty="0"/>
              <a:t>动态策略的例子</a:t>
            </a:r>
          </a:p>
        </p:txBody>
      </p:sp>
      <p:sp>
        <p:nvSpPr>
          <p:cNvPr id="3" name="内容占位符 2"/>
          <p:cNvSpPr>
            <a:spLocks noGrp="1"/>
          </p:cNvSpPr>
          <p:nvPr>
            <p:ph idx="1"/>
          </p:nvPr>
        </p:nvSpPr>
        <p:spPr/>
        <p:txBody>
          <a:bodyPr/>
          <a:lstStyle/>
          <a:p>
            <a:r>
              <a:rPr lang="zh-CN" altLang="en-US" b="1" dirty="0"/>
              <a:t>静态类型语言</a:t>
            </a:r>
            <a:r>
              <a:rPr lang="zh-CN" altLang="en-US" dirty="0"/>
              <a:t>：数据类型检查发生在在编译阶段，也就是说在写程序时要声明变量的数据类型。</a:t>
            </a:r>
            <a:r>
              <a:rPr lang="en-US" altLang="zh-CN" dirty="0"/>
              <a:t>C/C++</a:t>
            </a:r>
            <a:r>
              <a:rPr lang="zh-CN" altLang="en-US" dirty="0"/>
              <a:t>、</a:t>
            </a:r>
            <a:r>
              <a:rPr lang="en-US" altLang="zh-CN" dirty="0"/>
              <a:t>C#</a:t>
            </a:r>
            <a:r>
              <a:rPr lang="zh-CN" altLang="en-US" dirty="0"/>
              <a:t>、</a:t>
            </a:r>
            <a:r>
              <a:rPr lang="en-US" altLang="zh-CN" dirty="0"/>
              <a:t>JAVA</a:t>
            </a:r>
            <a:r>
              <a:rPr lang="zh-CN" altLang="en-US" dirty="0"/>
              <a:t>都是静态类型语言的典型代表</a:t>
            </a:r>
            <a:endParaRPr lang="en-US" altLang="zh-CN" dirty="0"/>
          </a:p>
          <a:p>
            <a:r>
              <a:rPr lang="zh-CN" altLang="en-US" b="1" dirty="0"/>
              <a:t>动态类型语言</a:t>
            </a:r>
            <a:r>
              <a:rPr lang="zh-CN" altLang="en-US" dirty="0"/>
              <a:t>：是指在运行期间才去做数据类型检查的语言。在用动态语言编程时，不用给变量指定数据类型，该语言会在你第一次赋值给变量时，在内部将数据类型记录下来，如</a:t>
            </a:r>
            <a:r>
              <a:rPr lang="en-US" altLang="zh-CN" dirty="0"/>
              <a:t>python</a:t>
            </a:r>
            <a:r>
              <a:rPr lang="zh-CN" altLang="en-US" dirty="0"/>
              <a:t>。</a:t>
            </a:r>
          </a:p>
          <a:p>
            <a:r>
              <a:rPr lang="zh-CN" altLang="en-US" dirty="0"/>
              <a:t>比如如下代码是不是合法的要到运行时才判断（注意是运行时的类型判断）：</a:t>
            </a:r>
            <a:endParaRPr lang="en-US" altLang="zh-CN" dirty="0"/>
          </a:p>
          <a:p>
            <a:pPr marL="0" indent="0">
              <a:buNone/>
            </a:pPr>
            <a:r>
              <a:rPr lang="en-US" altLang="zh-CN" dirty="0"/>
              <a:t>     </a:t>
            </a:r>
            <a:r>
              <a:rPr lang="en-US" altLang="zh-CN" dirty="0" err="1"/>
              <a:t>def</a:t>
            </a:r>
            <a:r>
              <a:rPr lang="zh-CN" altLang="en-US" dirty="0"/>
              <a:t> </a:t>
            </a:r>
            <a:r>
              <a:rPr lang="en-US" altLang="zh-CN" dirty="0"/>
              <a:t>sum(a, b): return</a:t>
            </a:r>
            <a:r>
              <a:rPr lang="zh-CN" altLang="en-US" dirty="0"/>
              <a:t> </a:t>
            </a:r>
            <a:r>
              <a:rPr lang="en-US" altLang="zh-CN" dirty="0"/>
              <a:t>a + b</a:t>
            </a:r>
          </a:p>
          <a:p>
            <a:endParaRPr lang="zh-CN" altLang="en-US" dirty="0"/>
          </a:p>
        </p:txBody>
      </p:sp>
      <p:sp>
        <p:nvSpPr>
          <p:cNvPr id="4" name="灯片编号占位符 3"/>
          <p:cNvSpPr>
            <a:spLocks noGrp="1"/>
          </p:cNvSpPr>
          <p:nvPr>
            <p:ph type="sldNum" sz="quarter" idx="10"/>
          </p:nvPr>
        </p:nvSpPr>
        <p:spPr/>
        <p:txBody>
          <a:bodyPr/>
          <a:lstStyle/>
          <a:p>
            <a:pPr>
              <a:defRPr/>
            </a:pPr>
            <a:fld id="{5639121D-C4A1-4300-B4BB-6A09E1F35E0A}" type="slidenum">
              <a:rPr lang="zh-CN" altLang="en-US" smtClean="0"/>
              <a:pPr>
                <a:defRPr/>
              </a:pPr>
              <a:t>59</a:t>
            </a:fld>
            <a:endParaRPr lang="en-US" altLang="zh-CN"/>
          </a:p>
        </p:txBody>
      </p:sp>
    </p:spTree>
    <p:extLst>
      <p:ext uri="{BB962C8B-B14F-4D97-AF65-F5344CB8AC3E}">
        <p14:creationId xmlns:p14="http://schemas.microsoft.com/office/powerpoint/2010/main" val="839611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a:t>翻译器示例</a:t>
            </a:r>
          </a:p>
        </p:txBody>
      </p:sp>
      <p:sp>
        <p:nvSpPr>
          <p:cNvPr id="5" name="灯片编号占位符 4"/>
          <p:cNvSpPr>
            <a:spLocks noGrp="1"/>
          </p:cNvSpPr>
          <p:nvPr>
            <p:ph type="sldNum" sz="quarter" idx="10"/>
          </p:nvPr>
        </p:nvSpPr>
        <p:spPr/>
        <p:txBody>
          <a:bodyPr/>
          <a:lstStyle/>
          <a:p>
            <a:pPr>
              <a:defRPr/>
            </a:pPr>
            <a:fld id="{FD9EC51B-3C76-45EE-9E16-9B5BD3EA64A9}" type="slidenum">
              <a:rPr lang="zh-CN" altLang="en-US" smtClean="0"/>
              <a:pPr>
                <a:defRPr/>
              </a:pPr>
              <a:t>6</a:t>
            </a:fld>
            <a:endParaRPr lang="en-US" altLang="zh-CN"/>
          </a:p>
        </p:txBody>
      </p:sp>
      <p:pic>
        <p:nvPicPr>
          <p:cNvPr id="16388" name="Picture 2"/>
          <p:cNvPicPr>
            <a:picLocks noChangeAspect="1" noChangeArrowheads="1"/>
          </p:cNvPicPr>
          <p:nvPr/>
        </p:nvPicPr>
        <p:blipFill>
          <a:blip r:embed="rId2"/>
          <a:srcRect/>
          <a:stretch>
            <a:fillRect/>
          </a:stretch>
        </p:blipFill>
        <p:spPr bwMode="auto">
          <a:xfrm>
            <a:off x="838200" y="1676400"/>
            <a:ext cx="7575550" cy="4462463"/>
          </a:xfrm>
          <a:prstGeom prst="rect">
            <a:avLst/>
          </a:prstGeom>
          <a:noFill/>
          <a:ln w="9525">
            <a:noFill/>
            <a:miter lim="800000"/>
            <a:headEnd/>
            <a:tailEnd/>
          </a:ln>
        </p:spPr>
      </p:pic>
    </p:spTree>
    <p:extLst>
      <p:ext uri="{BB962C8B-B14F-4D97-AF65-F5344CB8AC3E}">
        <p14:creationId xmlns:p14="http://schemas.microsoft.com/office/powerpoint/2010/main" val="1827599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dirty="0"/>
              <a:t>名字、标识符</a:t>
            </a:r>
          </a:p>
        </p:txBody>
      </p:sp>
      <p:sp>
        <p:nvSpPr>
          <p:cNvPr id="3" name="内容占位符 2"/>
          <p:cNvSpPr>
            <a:spLocks noGrp="1"/>
          </p:cNvSpPr>
          <p:nvPr>
            <p:ph idx="1"/>
          </p:nvPr>
        </p:nvSpPr>
        <p:spPr>
          <a:xfrm>
            <a:off x="457200" y="1371600"/>
            <a:ext cx="8305800" cy="5257800"/>
          </a:xfrm>
        </p:spPr>
        <p:txBody>
          <a:bodyPr/>
          <a:lstStyle/>
          <a:p>
            <a:pPr>
              <a:defRPr/>
            </a:pPr>
            <a:r>
              <a:rPr lang="zh-CN" altLang="en-US" sz="2800" dirty="0"/>
              <a:t>名字（</a:t>
            </a:r>
            <a:r>
              <a:rPr lang="en-US" altLang="zh-CN" sz="2800" i="1" dirty="0"/>
              <a:t>name</a:t>
            </a:r>
            <a:r>
              <a:rPr lang="zh-CN" altLang="en-US" sz="2800" dirty="0"/>
              <a:t>）和标识符（</a:t>
            </a:r>
            <a:r>
              <a:rPr lang="en-US" altLang="zh-CN" sz="2800" i="1" dirty="0"/>
              <a:t>identifier</a:t>
            </a:r>
            <a:r>
              <a:rPr lang="zh-CN" altLang="en-US" sz="2800" dirty="0"/>
              <a:t>）</a:t>
            </a:r>
            <a:endParaRPr lang="en-US" altLang="zh-CN" sz="2800" dirty="0"/>
          </a:p>
          <a:p>
            <a:pPr lvl="1">
              <a:defRPr/>
            </a:pPr>
            <a:r>
              <a:rPr lang="zh-CN" altLang="en-US" sz="2400" dirty="0"/>
              <a:t>标识符是一个字符串，通常由字母和数字组成，用来标记变量、对象、过程、类或类型</a:t>
            </a:r>
            <a:endParaRPr lang="en-US" altLang="zh-CN" sz="2400" dirty="0"/>
          </a:p>
          <a:p>
            <a:pPr lvl="1">
              <a:defRPr/>
            </a:pPr>
            <a:r>
              <a:rPr lang="zh-CN" altLang="en-US" sz="2400" dirty="0"/>
              <a:t>所有的标识符都可以做名字，但不是所有的名字都是标识符</a:t>
            </a:r>
            <a:endParaRPr lang="en-US" altLang="zh-CN" sz="2400" dirty="0"/>
          </a:p>
          <a:p>
            <a:pPr lvl="2">
              <a:defRPr/>
            </a:pPr>
            <a:r>
              <a:rPr lang="zh-CN" altLang="en-US" sz="2400" dirty="0"/>
              <a:t>名字也可以是一个表达式，如受限（</a:t>
            </a:r>
            <a:r>
              <a:rPr lang="en-US" altLang="zh-CN" sz="2400" i="1" dirty="0"/>
              <a:t>qualified</a:t>
            </a:r>
            <a:r>
              <a:rPr lang="zh-CN" altLang="en-US" sz="2400" dirty="0"/>
              <a:t>）名字</a:t>
            </a:r>
            <a:endParaRPr lang="en-US" altLang="zh-CN" sz="2400" dirty="0"/>
          </a:p>
          <a:p>
            <a:pPr lvl="3">
              <a:defRPr/>
            </a:pPr>
            <a:r>
              <a:rPr lang="zh-CN" altLang="en-US" sz="2400" dirty="0"/>
              <a:t>例如</a:t>
            </a:r>
            <a:r>
              <a:rPr lang="en-US" altLang="zh-CN" sz="2400" dirty="0" err="1">
                <a:solidFill>
                  <a:schemeClr val="tx2">
                    <a:lumMod val="60000"/>
                    <a:lumOff val="40000"/>
                  </a:schemeClr>
                </a:solidFill>
              </a:rPr>
              <a:t>x.y</a:t>
            </a:r>
            <a:r>
              <a:rPr lang="zh-CN" altLang="en-US" sz="2400" dirty="0"/>
              <a:t>可以表示结构体变量</a:t>
            </a:r>
            <a:r>
              <a:rPr lang="en-US" altLang="zh-CN" sz="2400" dirty="0">
                <a:solidFill>
                  <a:schemeClr val="tx2">
                    <a:lumMod val="60000"/>
                    <a:lumOff val="40000"/>
                  </a:schemeClr>
                </a:solidFill>
              </a:rPr>
              <a:t>x</a:t>
            </a:r>
            <a:r>
              <a:rPr lang="zh-CN" altLang="en-US" sz="2400" dirty="0"/>
              <a:t>中的一个成员</a:t>
            </a:r>
            <a:r>
              <a:rPr lang="en-US" altLang="zh-CN" sz="2400" dirty="0">
                <a:solidFill>
                  <a:schemeClr val="tx2">
                    <a:lumMod val="60000"/>
                    <a:lumOff val="40000"/>
                  </a:schemeClr>
                </a:solidFill>
              </a:rPr>
              <a:t>y</a:t>
            </a:r>
            <a:r>
              <a:rPr lang="zh-CN" altLang="en-US" sz="2400" dirty="0"/>
              <a:t>，</a:t>
            </a:r>
            <a:r>
              <a:rPr lang="en-US" altLang="zh-CN" sz="2400" dirty="0">
                <a:solidFill>
                  <a:schemeClr val="tx2">
                    <a:lumMod val="60000"/>
                    <a:lumOff val="40000"/>
                  </a:schemeClr>
                </a:solidFill>
              </a:rPr>
              <a:t>x</a:t>
            </a:r>
            <a:r>
              <a:rPr lang="zh-CN" altLang="en-US" sz="2400" dirty="0"/>
              <a:t>和</a:t>
            </a:r>
            <a:r>
              <a:rPr lang="en-US" altLang="zh-CN" sz="2400" dirty="0">
                <a:solidFill>
                  <a:schemeClr val="tx2">
                    <a:lumMod val="60000"/>
                    <a:lumOff val="40000"/>
                  </a:schemeClr>
                </a:solidFill>
              </a:rPr>
              <a:t>y</a:t>
            </a:r>
            <a:r>
              <a:rPr lang="zh-CN" altLang="en-US" sz="2400" dirty="0"/>
              <a:t>是标识符，</a:t>
            </a:r>
            <a:r>
              <a:rPr lang="en-US" altLang="zh-CN" sz="2400" dirty="0" err="1">
                <a:solidFill>
                  <a:schemeClr val="tx2">
                    <a:lumMod val="60000"/>
                    <a:lumOff val="40000"/>
                  </a:schemeClr>
                </a:solidFill>
              </a:rPr>
              <a:t>x.y</a:t>
            </a:r>
            <a:r>
              <a:rPr lang="zh-CN" altLang="en-US" sz="2400" dirty="0"/>
              <a:t>不是标识符</a:t>
            </a:r>
            <a:endParaRPr lang="en-US" altLang="zh-CN" sz="2400" dirty="0"/>
          </a:p>
        </p:txBody>
      </p:sp>
      <p:sp>
        <p:nvSpPr>
          <p:cNvPr id="5" name="灯片编号占位符 4"/>
          <p:cNvSpPr>
            <a:spLocks noGrp="1"/>
          </p:cNvSpPr>
          <p:nvPr>
            <p:ph type="sldNum" sz="quarter" idx="10"/>
          </p:nvPr>
        </p:nvSpPr>
        <p:spPr/>
        <p:txBody>
          <a:bodyPr/>
          <a:lstStyle/>
          <a:p>
            <a:pPr>
              <a:defRPr/>
            </a:pPr>
            <a:fld id="{2656F16C-8B20-4EC9-A1CA-763C478C8D35}" type="slidenum">
              <a:rPr lang="zh-CN" altLang="en-US" smtClean="0"/>
              <a:pPr>
                <a:defRPr/>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a:t>环境与状态</a:t>
            </a:r>
          </a:p>
        </p:txBody>
      </p:sp>
      <p:sp>
        <p:nvSpPr>
          <p:cNvPr id="74755" name="内容占位符 2"/>
          <p:cNvSpPr>
            <a:spLocks noGrp="1"/>
          </p:cNvSpPr>
          <p:nvPr>
            <p:ph idx="1"/>
          </p:nvPr>
        </p:nvSpPr>
        <p:spPr>
          <a:xfrm>
            <a:off x="457200" y="1371600"/>
            <a:ext cx="8229600" cy="2971800"/>
          </a:xfrm>
        </p:spPr>
        <p:txBody>
          <a:bodyPr/>
          <a:lstStyle/>
          <a:p>
            <a:pPr>
              <a:defRPr/>
            </a:pPr>
            <a:r>
              <a:rPr lang="zh-CN" altLang="en-US" dirty="0"/>
              <a:t>名字、存储位置和值</a:t>
            </a:r>
            <a:endParaRPr lang="en-US" altLang="zh-CN" dirty="0"/>
          </a:p>
          <a:p>
            <a:pPr lvl="1">
              <a:defRPr/>
            </a:pPr>
            <a:r>
              <a:rPr lang="zh-CN" altLang="en-US" dirty="0"/>
              <a:t>名字和内存（存储）位置的关联（左值）</a:t>
            </a:r>
            <a:endParaRPr lang="en-US" altLang="zh-CN" dirty="0"/>
          </a:p>
          <a:p>
            <a:pPr lvl="1">
              <a:defRPr/>
            </a:pPr>
            <a:r>
              <a:rPr lang="zh-CN" altLang="en-US" dirty="0"/>
              <a:t>名字和值的关联（右值）</a:t>
            </a:r>
            <a:endParaRPr lang="en-US" altLang="zh-CN" dirty="0"/>
          </a:p>
          <a:p>
            <a:pPr lvl="1">
              <a:defRPr/>
            </a:pPr>
            <a:r>
              <a:rPr lang="zh-CN" altLang="en-US" dirty="0"/>
              <a:t>这两个映射随着程序的运行而改变</a:t>
            </a:r>
            <a:endParaRPr lang="en-US" altLang="zh-CN" dirty="0"/>
          </a:p>
        </p:txBody>
      </p:sp>
      <p:sp>
        <p:nvSpPr>
          <p:cNvPr id="5" name="灯片编号占位符 4"/>
          <p:cNvSpPr>
            <a:spLocks noGrp="1"/>
          </p:cNvSpPr>
          <p:nvPr>
            <p:ph type="sldNum" sz="quarter" idx="10"/>
          </p:nvPr>
        </p:nvSpPr>
        <p:spPr/>
        <p:txBody>
          <a:bodyPr/>
          <a:lstStyle/>
          <a:p>
            <a:pPr>
              <a:defRPr/>
            </a:pPr>
            <a:fld id="{1D4772AE-893E-4928-94F0-FB4D7B5D94D7}" type="slidenum">
              <a:rPr lang="zh-CN" altLang="en-US" smtClean="0"/>
              <a:pPr>
                <a:defRPr/>
              </a:pPr>
              <a:t>61</a:t>
            </a:fld>
            <a:endParaRPr lang="en-US" altLang="zh-CN"/>
          </a:p>
        </p:txBody>
      </p:sp>
      <p:pic>
        <p:nvPicPr>
          <p:cNvPr id="74757" name="Picture 2"/>
          <p:cNvPicPr>
            <a:picLocks noChangeAspect="1" noChangeArrowheads="1"/>
          </p:cNvPicPr>
          <p:nvPr/>
        </p:nvPicPr>
        <p:blipFill>
          <a:blip r:embed="rId2"/>
          <a:srcRect/>
          <a:stretch>
            <a:fillRect/>
          </a:stretch>
        </p:blipFill>
        <p:spPr bwMode="auto">
          <a:xfrm>
            <a:off x="838200" y="3733800"/>
            <a:ext cx="7045325" cy="2286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dirty="0"/>
              <a:t>静态作用域规则</a:t>
            </a:r>
          </a:p>
        </p:txBody>
      </p:sp>
      <p:sp>
        <p:nvSpPr>
          <p:cNvPr id="78851" name="内容占位符 2"/>
          <p:cNvSpPr>
            <a:spLocks noGrp="1"/>
          </p:cNvSpPr>
          <p:nvPr>
            <p:ph idx="1"/>
          </p:nvPr>
        </p:nvSpPr>
        <p:spPr/>
        <p:txBody>
          <a:bodyPr/>
          <a:lstStyle/>
          <a:p>
            <a:pPr>
              <a:lnSpc>
                <a:spcPct val="110000"/>
              </a:lnSpc>
              <a:defRPr/>
            </a:pPr>
            <a:r>
              <a:rPr lang="en-US" altLang="zh-CN" sz="2800" dirty="0"/>
              <a:t>C</a:t>
            </a:r>
            <a:r>
              <a:rPr lang="zh-CN" altLang="en-US" sz="2800" dirty="0"/>
              <a:t>系列语言的作用域规则</a:t>
            </a:r>
            <a:endParaRPr lang="en-US" altLang="zh-CN" sz="2800" dirty="0"/>
          </a:p>
          <a:p>
            <a:pPr lvl="1">
              <a:lnSpc>
                <a:spcPct val="110000"/>
              </a:lnSpc>
              <a:defRPr/>
            </a:pPr>
            <a:r>
              <a:rPr lang="zh-CN" altLang="en-US" sz="2400" dirty="0"/>
              <a:t>基于程序结构，一个声明的作用域由该声明在程序中出现的位置隐含决定</a:t>
            </a:r>
            <a:endParaRPr lang="en-US" altLang="zh-CN" sz="2400" dirty="0"/>
          </a:p>
          <a:p>
            <a:pPr>
              <a:lnSpc>
                <a:spcPct val="110000"/>
              </a:lnSpc>
              <a:defRPr/>
            </a:pPr>
            <a:r>
              <a:rPr lang="en-US" altLang="zh-CN" sz="2800" dirty="0"/>
              <a:t>C</a:t>
            </a:r>
            <a:r>
              <a:rPr lang="zh-CN" altLang="en-US" sz="2800" dirty="0"/>
              <a:t>语言的静态作用域规则</a:t>
            </a:r>
            <a:endParaRPr lang="en-US" altLang="zh-CN" sz="2800" dirty="0"/>
          </a:p>
          <a:p>
            <a:pPr lvl="1">
              <a:lnSpc>
                <a:spcPct val="110000"/>
              </a:lnSpc>
              <a:defRPr/>
            </a:pPr>
            <a:r>
              <a:rPr lang="zh-CN" altLang="en-US" sz="2400" dirty="0"/>
              <a:t>一个</a:t>
            </a:r>
            <a:r>
              <a:rPr lang="en-US" altLang="zh-CN" sz="2400" dirty="0"/>
              <a:t>C</a:t>
            </a:r>
            <a:r>
              <a:rPr lang="zh-CN" altLang="en-US" sz="2400" dirty="0"/>
              <a:t>程序由一个顶层的变量和函数声明的序列组成</a:t>
            </a:r>
            <a:endParaRPr lang="en-US" altLang="zh-CN" sz="2400" dirty="0"/>
          </a:p>
          <a:p>
            <a:pPr lvl="1">
              <a:lnSpc>
                <a:spcPct val="110000"/>
              </a:lnSpc>
              <a:defRPr/>
            </a:pPr>
            <a:r>
              <a:rPr lang="zh-CN" altLang="en-US" sz="2400" dirty="0"/>
              <a:t>块（</a:t>
            </a:r>
            <a:r>
              <a:rPr lang="en-US" altLang="zh-CN" sz="2400" i="1" dirty="0"/>
              <a:t>block</a:t>
            </a:r>
            <a:r>
              <a:rPr lang="zh-CN" altLang="en-US" sz="2400" dirty="0"/>
              <a:t>）是声明和语句的组合</a:t>
            </a:r>
            <a:endParaRPr lang="en-US" altLang="zh-CN" sz="2400" dirty="0"/>
          </a:p>
          <a:p>
            <a:pPr lvl="1">
              <a:lnSpc>
                <a:spcPct val="110000"/>
              </a:lnSpc>
              <a:defRPr/>
            </a:pPr>
            <a:r>
              <a:rPr lang="zh-CN" altLang="en-US" sz="2400" dirty="0"/>
              <a:t>函数内部可以声明变量（包括局部变量和参数），声明的作用域限定在所出现的函数内</a:t>
            </a:r>
            <a:endParaRPr lang="en-US" altLang="zh-CN" sz="2400" dirty="0"/>
          </a:p>
          <a:p>
            <a:pPr lvl="1">
              <a:lnSpc>
                <a:spcPct val="110000"/>
              </a:lnSpc>
              <a:defRPr/>
            </a:pPr>
            <a:r>
              <a:rPr lang="zh-CN" altLang="en-US" sz="2400" dirty="0"/>
              <a:t>名字</a:t>
            </a:r>
            <a:r>
              <a:rPr lang="en-US" altLang="zh-CN" sz="2400" dirty="0"/>
              <a:t>x</a:t>
            </a:r>
            <a:r>
              <a:rPr lang="zh-CN" altLang="en-US" sz="2400" dirty="0"/>
              <a:t>的作用域包括块中该声明其后的所有程序。如果其中包含有声明</a:t>
            </a:r>
            <a:r>
              <a:rPr lang="en-US" altLang="zh-CN" sz="2400" dirty="0"/>
              <a:t>x</a:t>
            </a:r>
            <a:r>
              <a:rPr lang="zh-CN" altLang="en-US" sz="2400" dirty="0"/>
              <a:t>的块，那么被包含的块中的那些语句就不在</a:t>
            </a:r>
            <a:r>
              <a:rPr lang="en-US" altLang="zh-CN" sz="2400" dirty="0"/>
              <a:t>x</a:t>
            </a:r>
            <a:r>
              <a:rPr lang="zh-CN" altLang="en-US" sz="2400" dirty="0"/>
              <a:t>上层声明的作用域内</a:t>
            </a:r>
          </a:p>
        </p:txBody>
      </p:sp>
      <p:sp>
        <p:nvSpPr>
          <p:cNvPr id="5" name="灯片编号占位符 4"/>
          <p:cNvSpPr>
            <a:spLocks noGrp="1"/>
          </p:cNvSpPr>
          <p:nvPr>
            <p:ph type="sldNum" sz="quarter" idx="10"/>
          </p:nvPr>
        </p:nvSpPr>
        <p:spPr/>
        <p:txBody>
          <a:bodyPr/>
          <a:lstStyle/>
          <a:p>
            <a:pPr>
              <a:defRPr/>
            </a:pPr>
            <a:fld id="{A2E28AD1-D2AD-4149-BDC0-7FF222F67E88}" type="slidenum">
              <a:rPr lang="zh-CN" altLang="en-US" smtClean="0"/>
              <a:pPr>
                <a:defRPr/>
              </a:pPr>
              <a:t>62</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a:t>例</a:t>
            </a:r>
            <a:r>
              <a:rPr lang="en-US" altLang="zh-CN"/>
              <a:t>……</a:t>
            </a:r>
            <a:r>
              <a:rPr lang="zh-CN" altLang="en-US"/>
              <a:t>块结构</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47CBD84A-80F9-42EA-9D0D-DCC8427C9516}" type="slidenum">
              <a:rPr lang="zh-CN" altLang="en-US" smtClean="0"/>
              <a:pPr>
                <a:defRPr/>
              </a:pPr>
              <a:t>63</a:t>
            </a:fld>
            <a:endParaRPr lang="en-US" altLang="zh-CN"/>
          </a:p>
        </p:txBody>
      </p:sp>
      <p:pic>
        <p:nvPicPr>
          <p:cNvPr id="80900" name="Picture 2"/>
          <p:cNvPicPr>
            <a:picLocks noChangeAspect="1" noChangeArrowheads="1"/>
          </p:cNvPicPr>
          <p:nvPr/>
        </p:nvPicPr>
        <p:blipFill>
          <a:blip r:embed="rId2"/>
          <a:srcRect/>
          <a:stretch>
            <a:fillRect/>
          </a:stretch>
        </p:blipFill>
        <p:spPr bwMode="auto">
          <a:xfrm>
            <a:off x="228600" y="1524000"/>
            <a:ext cx="5489575" cy="4038600"/>
          </a:xfrm>
          <a:prstGeom prst="rect">
            <a:avLst/>
          </a:prstGeom>
          <a:noFill/>
          <a:ln w="9525">
            <a:noFill/>
            <a:miter lim="800000"/>
            <a:headEnd/>
            <a:tailEnd/>
          </a:ln>
        </p:spPr>
      </p:pic>
      <p:pic>
        <p:nvPicPr>
          <p:cNvPr id="80901" name="Picture 3"/>
          <p:cNvPicPr>
            <a:picLocks noChangeAspect="1" noChangeArrowheads="1"/>
          </p:cNvPicPr>
          <p:nvPr/>
        </p:nvPicPr>
        <p:blipFill>
          <a:blip r:embed="rId3"/>
          <a:srcRect/>
          <a:stretch>
            <a:fillRect/>
          </a:stretch>
        </p:blipFill>
        <p:spPr bwMode="auto">
          <a:xfrm>
            <a:off x="5553075" y="3962400"/>
            <a:ext cx="3590925" cy="22098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dirty="0"/>
              <a:t>静态作用域规则</a:t>
            </a:r>
          </a:p>
        </p:txBody>
      </p:sp>
      <p:sp>
        <p:nvSpPr>
          <p:cNvPr id="78851" name="内容占位符 2"/>
          <p:cNvSpPr>
            <a:spLocks noGrp="1"/>
          </p:cNvSpPr>
          <p:nvPr>
            <p:ph idx="1"/>
          </p:nvPr>
        </p:nvSpPr>
        <p:spPr/>
        <p:txBody>
          <a:bodyPr/>
          <a:lstStyle/>
          <a:p>
            <a:pPr marL="342900" lvl="1" indent="-342900">
              <a:lnSpc>
                <a:spcPct val="110000"/>
              </a:lnSpc>
              <a:buClr>
                <a:schemeClr val="hlink"/>
              </a:buClr>
              <a:buFont typeface="Wingdings" pitchFamily="2" charset="2"/>
              <a:buChar char="v"/>
              <a:defRPr/>
            </a:pPr>
            <a:r>
              <a:rPr lang="en-US" altLang="zh-CN" sz="2400" dirty="0"/>
              <a:t>C++</a:t>
            </a:r>
            <a:r>
              <a:rPr lang="zh-CN" altLang="en-US" sz="2400" dirty="0"/>
              <a:t>、</a:t>
            </a:r>
            <a:r>
              <a:rPr lang="en-US" altLang="zh-CN" sz="2400" dirty="0"/>
              <a:t>Java</a:t>
            </a:r>
            <a:r>
              <a:rPr lang="zh-CN" altLang="en-US" sz="2400" dirty="0"/>
              <a:t>、</a:t>
            </a:r>
            <a:r>
              <a:rPr lang="en-US" altLang="zh-CN" sz="2400" dirty="0"/>
              <a:t>C#</a:t>
            </a:r>
            <a:r>
              <a:rPr lang="zh-CN" altLang="en-US" sz="2400" dirty="0"/>
              <a:t>增加了</a:t>
            </a:r>
            <a:r>
              <a:rPr lang="en-US" altLang="zh-CN" sz="2400" dirty="0"/>
              <a:t>public</a:t>
            </a:r>
            <a:r>
              <a:rPr lang="zh-CN" altLang="en-US" sz="2400" dirty="0"/>
              <a:t>、</a:t>
            </a:r>
            <a:r>
              <a:rPr lang="en-US" altLang="zh-CN" sz="2400" dirty="0"/>
              <a:t>protected</a:t>
            </a:r>
            <a:r>
              <a:rPr lang="zh-CN" altLang="en-US" sz="2400" dirty="0"/>
              <a:t>和</a:t>
            </a:r>
            <a:r>
              <a:rPr lang="en-US" altLang="zh-CN" sz="2400" dirty="0"/>
              <a:t>private</a:t>
            </a:r>
            <a:r>
              <a:rPr lang="zh-CN" altLang="en-US" sz="2400" dirty="0"/>
              <a:t>等显式访问控制关键字，提供了对作用域的显式控制</a:t>
            </a:r>
            <a:endParaRPr lang="en-US" altLang="zh-CN" sz="2400" dirty="0"/>
          </a:p>
        </p:txBody>
      </p:sp>
      <p:sp>
        <p:nvSpPr>
          <p:cNvPr id="5" name="灯片编号占位符 4"/>
          <p:cNvSpPr>
            <a:spLocks noGrp="1"/>
          </p:cNvSpPr>
          <p:nvPr>
            <p:ph type="sldNum" sz="quarter" idx="10"/>
          </p:nvPr>
        </p:nvSpPr>
        <p:spPr/>
        <p:txBody>
          <a:bodyPr/>
          <a:lstStyle/>
          <a:p>
            <a:pPr>
              <a:defRPr/>
            </a:pPr>
            <a:fld id="{A2E28AD1-D2AD-4149-BDC0-7FF222F67E88}" type="slidenum">
              <a:rPr lang="zh-CN" altLang="en-US" smtClean="0"/>
              <a:pPr>
                <a:defRPr/>
              </a:pPr>
              <a:t>64</a:t>
            </a:fld>
            <a:endParaRPr lang="en-US" altLang="zh-CN"/>
          </a:p>
        </p:txBody>
      </p:sp>
      <p:pic>
        <p:nvPicPr>
          <p:cNvPr id="4098" name="Picture 2" descr="https://gimg2.baidu.com/image_search/src=http%3A%2F%2Fimg-blog.csdnimg.cn%2F20201120154446721.png%3Fx-oss-process%26%2361%3Bimage%2Fwatermark%2Ctype_ZmFuZ3poZW5naGVpdGk%2Cshadow_10%2Ctext_aHR0cHM6Ly9ibG9nLmNzZG4ubmV0L3FxXzQ1MTYyNjgz%2Csize_16%2Ccolor_FFFFFF%2Ct_70%23pic_center&amp;refer=http%3A%2F%2Fimg-blog.csdnimg.cn&amp;app=2002&amp;size=f9999,10000&amp;q=a80&amp;n=0&amp;g=0n&amp;fmt=auto?sec=1664673021&amp;t=816d96347381e1c8ed1ce304ecc9ed9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2438400"/>
            <a:ext cx="6789267"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81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dirty="0"/>
              <a:t>动态作用域规则</a:t>
            </a:r>
          </a:p>
        </p:txBody>
      </p:sp>
      <p:sp>
        <p:nvSpPr>
          <p:cNvPr id="81923" name="内容占位符 2"/>
          <p:cNvSpPr>
            <a:spLocks noGrp="1"/>
          </p:cNvSpPr>
          <p:nvPr>
            <p:ph idx="1"/>
          </p:nvPr>
        </p:nvSpPr>
        <p:spPr/>
        <p:txBody>
          <a:bodyPr/>
          <a:lstStyle/>
          <a:p>
            <a:pPr>
              <a:lnSpc>
                <a:spcPct val="150000"/>
              </a:lnSpc>
              <a:defRPr/>
            </a:pPr>
            <a:r>
              <a:rPr lang="zh-CN" altLang="en-US" dirty="0"/>
              <a:t>动态作用域</a:t>
            </a:r>
            <a:endParaRPr lang="en-US" altLang="zh-CN" dirty="0"/>
          </a:p>
          <a:p>
            <a:pPr lvl="1">
              <a:lnSpc>
                <a:spcPct val="150000"/>
              </a:lnSpc>
              <a:defRPr/>
            </a:pPr>
            <a:r>
              <a:rPr lang="zh-CN" altLang="en-US" dirty="0"/>
              <a:t>如果一个作用域策略依赖于一个或多个只有在程序执行时刻才能知道的因素，它就是动态的</a:t>
            </a:r>
            <a:endParaRPr lang="en-US" altLang="zh-CN" dirty="0"/>
          </a:p>
          <a:p>
            <a:pPr lvl="1">
              <a:lnSpc>
                <a:spcPct val="150000"/>
              </a:lnSpc>
              <a:defRPr/>
            </a:pPr>
            <a:r>
              <a:rPr lang="zh-CN" altLang="en-US" dirty="0"/>
              <a:t>动态作用域策略：</a:t>
            </a:r>
            <a:endParaRPr lang="en-US" altLang="zh-CN" dirty="0"/>
          </a:p>
          <a:p>
            <a:pPr lvl="2">
              <a:lnSpc>
                <a:spcPct val="150000"/>
              </a:lnSpc>
              <a:defRPr/>
            </a:pPr>
            <a:r>
              <a:rPr lang="zh-CN" altLang="en-US" dirty="0"/>
              <a:t>对一个名字</a:t>
            </a:r>
            <a:r>
              <a:rPr lang="en-US" altLang="zh-CN" dirty="0"/>
              <a:t>x</a:t>
            </a:r>
            <a:r>
              <a:rPr lang="zh-CN" altLang="en-US" dirty="0"/>
              <a:t>的使用指向的是最近被调用但还没有终止且声明了</a:t>
            </a:r>
            <a:r>
              <a:rPr lang="en-US" altLang="zh-CN" dirty="0"/>
              <a:t>x</a:t>
            </a:r>
            <a:r>
              <a:rPr lang="zh-CN" altLang="en-US" dirty="0"/>
              <a:t>的过程中的这个声明</a:t>
            </a:r>
            <a:endParaRPr lang="en-US" altLang="zh-CN" dirty="0"/>
          </a:p>
          <a:p>
            <a:pPr lvl="1">
              <a:lnSpc>
                <a:spcPct val="150000"/>
              </a:lnSpc>
              <a:defRPr/>
            </a:pPr>
            <a:r>
              <a:rPr lang="zh-CN" altLang="en-US" dirty="0"/>
              <a:t>例子</a:t>
            </a:r>
            <a:endParaRPr lang="en-US" altLang="zh-CN" dirty="0"/>
          </a:p>
          <a:p>
            <a:pPr lvl="2">
              <a:lnSpc>
                <a:spcPct val="150000"/>
              </a:lnSpc>
              <a:defRPr/>
            </a:pPr>
            <a:r>
              <a:rPr lang="zh-CN" altLang="en-US" dirty="0"/>
              <a:t>例</a:t>
            </a:r>
            <a:r>
              <a:rPr lang="en-US" altLang="zh-CN" dirty="0"/>
              <a:t>1.8</a:t>
            </a:r>
            <a:r>
              <a:rPr lang="zh-CN" altLang="en-US" dirty="0"/>
              <a:t>：面向对象程序中的方法解析（多态性）</a:t>
            </a:r>
          </a:p>
        </p:txBody>
      </p:sp>
      <p:sp>
        <p:nvSpPr>
          <p:cNvPr id="5" name="灯片编号占位符 4"/>
          <p:cNvSpPr>
            <a:spLocks noGrp="1"/>
          </p:cNvSpPr>
          <p:nvPr>
            <p:ph type="sldNum" sz="quarter" idx="10"/>
          </p:nvPr>
        </p:nvSpPr>
        <p:spPr/>
        <p:txBody>
          <a:bodyPr/>
          <a:lstStyle/>
          <a:p>
            <a:pPr>
              <a:defRPr/>
            </a:pPr>
            <a:fld id="{3FC22072-AFC5-45FE-A89E-104C50798B06}" type="slidenum">
              <a:rPr lang="zh-CN" altLang="en-US" smtClean="0"/>
              <a:pPr>
                <a:defRPr/>
              </a:pPr>
              <a:t>65</a:t>
            </a:fld>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a:t>例</a:t>
            </a:r>
            <a:r>
              <a:rPr lang="en-US" altLang="zh-CN"/>
              <a:t>……</a:t>
            </a:r>
            <a:r>
              <a:rPr lang="zh-CN" altLang="en-US"/>
              <a:t>动态作用域</a:t>
            </a:r>
          </a:p>
        </p:txBody>
      </p:sp>
      <p:sp>
        <p:nvSpPr>
          <p:cNvPr id="5" name="灯片编号占位符 4"/>
          <p:cNvSpPr>
            <a:spLocks noGrp="1"/>
          </p:cNvSpPr>
          <p:nvPr>
            <p:ph type="sldNum" sz="quarter" idx="4294967295"/>
          </p:nvPr>
        </p:nvSpPr>
        <p:spPr>
          <a:xfrm>
            <a:off x="7010400" y="6553200"/>
            <a:ext cx="2133600" cy="254000"/>
          </a:xfrm>
        </p:spPr>
        <p:txBody>
          <a:bodyPr/>
          <a:lstStyle/>
          <a:p>
            <a:pPr>
              <a:defRPr/>
            </a:pPr>
            <a:fld id="{04EE6CD3-789A-4370-A95B-288F58DD2790}" type="slidenum">
              <a:rPr lang="zh-CN" altLang="en-US" smtClean="0"/>
              <a:pPr>
                <a:defRPr/>
              </a:pPr>
              <a:t>66</a:t>
            </a:fld>
            <a:endParaRPr lang="en-US" altLang="zh-CN"/>
          </a:p>
        </p:txBody>
      </p:sp>
      <p:pic>
        <p:nvPicPr>
          <p:cNvPr id="16387" name="Picture 3"/>
          <p:cNvPicPr>
            <a:picLocks noChangeAspect="1" noChangeArrowheads="1"/>
          </p:cNvPicPr>
          <p:nvPr/>
        </p:nvPicPr>
        <p:blipFill>
          <a:blip r:embed="rId2"/>
          <a:srcRect/>
          <a:stretch>
            <a:fillRect/>
          </a:stretch>
        </p:blipFill>
        <p:spPr bwMode="auto">
          <a:xfrm>
            <a:off x="381000" y="1371600"/>
            <a:ext cx="8250238" cy="1447800"/>
          </a:xfrm>
          <a:prstGeom prst="rect">
            <a:avLst/>
          </a:prstGeom>
          <a:noFill/>
          <a:ln w="9525">
            <a:solidFill>
              <a:schemeClr val="accent5">
                <a:lumMod val="40000"/>
                <a:lumOff val="60000"/>
              </a:schemeClr>
            </a:solidFill>
            <a:miter lim="800000"/>
            <a:headEnd/>
            <a:tailEnd/>
          </a:ln>
          <a:effectLst/>
        </p:spPr>
      </p:pic>
      <p:pic>
        <p:nvPicPr>
          <p:cNvPr id="3074" name="Picture 2" descr="https://timgsa.baidu.com/timg?image&amp;quality=80&amp;size=b9999_10000&amp;sec=1599040734272&amp;di=e80bb7e8071d3df1fb945a3644efd6b4&amp;imgtype=0&amp;src=http%3A%2F%2Fimage.mamicode.com%2Finfo%2F201810%2F201810151752303828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491" y="2971800"/>
            <a:ext cx="5733256" cy="3755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wipe(up)">
                                      <p:cBhvr>
                                        <p:cTn id="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3"/>
          <p:cNvSpPr>
            <a:spLocks noGrp="1"/>
          </p:cNvSpPr>
          <p:nvPr>
            <p:ph type="subTitle" idx="1"/>
          </p:nvPr>
        </p:nvSpPr>
        <p:spPr/>
        <p:txBody>
          <a:bodyPr/>
          <a:lstStyle/>
          <a:p>
            <a:endParaRPr lang="zh-CN" altLang="en-US"/>
          </a:p>
        </p:txBody>
      </p:sp>
      <p:sp>
        <p:nvSpPr>
          <p:cNvPr id="86019" name="标题 3"/>
          <p:cNvSpPr>
            <a:spLocks noGrp="1"/>
          </p:cNvSpPr>
          <p:nvPr>
            <p:ph type="ctrTitle"/>
          </p:nvPr>
        </p:nvSpPr>
        <p:spPr/>
        <p:txBody>
          <a:bodyPr/>
          <a:lstStyle/>
          <a:p>
            <a:pPr eaLnBrk="1" hangingPunct="1"/>
            <a:r>
              <a:rPr lang="zh-CN" altLang="en-US"/>
              <a:t>本章小结</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pPr>
              <a:defRPr/>
            </a:pPr>
            <a:fld id="{08AE282B-7018-400C-BF2B-084C03EF4FA6}" type="slidenum">
              <a:rPr lang="zh-CN" altLang="en-US" smtClean="0"/>
              <a:pPr>
                <a:defRPr/>
              </a:pPr>
              <a:t>68</a:t>
            </a:fld>
            <a:endParaRPr lang="en-US" altLang="zh-CN"/>
          </a:p>
        </p:txBody>
      </p:sp>
      <p:pic>
        <p:nvPicPr>
          <p:cNvPr id="87043" name="图片 7" descr="引论小结.bmp"/>
          <p:cNvPicPr>
            <a:picLocks noChangeAspect="1"/>
          </p:cNvPicPr>
          <p:nvPr/>
        </p:nvPicPr>
        <p:blipFill>
          <a:blip r:embed="rId2"/>
          <a:srcRect/>
          <a:stretch>
            <a:fillRect/>
          </a:stretch>
        </p:blipFill>
        <p:spPr bwMode="auto">
          <a:xfrm>
            <a:off x="0" y="238125"/>
            <a:ext cx="9144000" cy="654367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a:t>语言处理器（工具集）</a:t>
            </a:r>
          </a:p>
        </p:txBody>
      </p:sp>
      <p:sp>
        <p:nvSpPr>
          <p:cNvPr id="14339" name="内容占位符 2"/>
          <p:cNvSpPr>
            <a:spLocks noGrp="1"/>
          </p:cNvSpPr>
          <p:nvPr>
            <p:ph idx="1"/>
          </p:nvPr>
        </p:nvSpPr>
        <p:spPr>
          <a:xfrm>
            <a:off x="152400" y="1219200"/>
            <a:ext cx="4953000" cy="5486400"/>
          </a:xfrm>
        </p:spPr>
        <p:txBody>
          <a:bodyPr/>
          <a:lstStyle/>
          <a:p>
            <a:pPr>
              <a:lnSpc>
                <a:spcPct val="110000"/>
              </a:lnSpc>
              <a:defRPr/>
            </a:pPr>
            <a:r>
              <a:rPr lang="zh-CN" altLang="en-US" dirty="0"/>
              <a:t>语言处理系统</a:t>
            </a:r>
            <a:endParaRPr lang="en-US" altLang="zh-CN" dirty="0"/>
          </a:p>
          <a:p>
            <a:pPr lvl="1">
              <a:lnSpc>
                <a:spcPct val="110000"/>
              </a:lnSpc>
              <a:defRPr/>
            </a:pPr>
            <a:r>
              <a:rPr lang="zh-CN" altLang="en-US" dirty="0"/>
              <a:t>预处理器</a:t>
            </a:r>
            <a:endParaRPr lang="en-US" altLang="zh-CN" dirty="0"/>
          </a:p>
          <a:p>
            <a:pPr lvl="2">
              <a:lnSpc>
                <a:spcPct val="110000"/>
              </a:lnSpc>
              <a:defRPr/>
            </a:pPr>
            <a:r>
              <a:rPr lang="zh-CN" altLang="en-US" sz="1800" dirty="0"/>
              <a:t>聚合多个源程序，翻译宏指令等</a:t>
            </a:r>
            <a:endParaRPr lang="en-US" altLang="zh-CN" sz="1800" dirty="0"/>
          </a:p>
          <a:p>
            <a:pPr lvl="1">
              <a:lnSpc>
                <a:spcPct val="110000"/>
              </a:lnSpc>
              <a:defRPr/>
            </a:pPr>
            <a:r>
              <a:rPr lang="zh-CN" altLang="en-US" sz="2400" b="1" dirty="0">
                <a:solidFill>
                  <a:srgbClr val="FF0000"/>
                </a:solidFill>
              </a:rPr>
              <a:t>编译器</a:t>
            </a:r>
            <a:endParaRPr lang="en-US" altLang="zh-CN" sz="2400" b="1" dirty="0">
              <a:solidFill>
                <a:srgbClr val="FF0000"/>
              </a:solidFill>
            </a:endParaRPr>
          </a:p>
          <a:p>
            <a:pPr lvl="2">
              <a:lnSpc>
                <a:spcPct val="110000"/>
              </a:lnSpc>
              <a:defRPr/>
            </a:pPr>
            <a:r>
              <a:rPr lang="zh-CN" altLang="en-US" dirty="0"/>
              <a:t>把源程序翻译成一个</a:t>
            </a:r>
            <a:r>
              <a:rPr lang="zh-CN" altLang="en-US" u="sng" dirty="0"/>
              <a:t>等价的</a:t>
            </a:r>
            <a:r>
              <a:rPr lang="zh-CN" altLang="en-US" dirty="0"/>
              <a:t>、用目标语言编写的程序。</a:t>
            </a:r>
            <a:endParaRPr lang="en-US" altLang="zh-CN" dirty="0"/>
          </a:p>
          <a:p>
            <a:pPr lvl="1">
              <a:lnSpc>
                <a:spcPct val="110000"/>
              </a:lnSpc>
              <a:defRPr/>
            </a:pPr>
            <a:r>
              <a:rPr lang="zh-CN" altLang="en-US" dirty="0"/>
              <a:t>汇编器</a:t>
            </a:r>
            <a:endParaRPr lang="en-US" altLang="zh-CN" dirty="0"/>
          </a:p>
          <a:p>
            <a:pPr lvl="2">
              <a:lnSpc>
                <a:spcPct val="110000"/>
              </a:lnSpc>
              <a:defRPr/>
            </a:pPr>
            <a:r>
              <a:rPr lang="zh-CN" altLang="en-US" sz="1800" dirty="0"/>
              <a:t>处理编译器生成的汇编语言目标程序，生成可重定位的机器代码</a:t>
            </a:r>
            <a:endParaRPr lang="en-US" altLang="zh-CN" sz="1800" dirty="0"/>
          </a:p>
          <a:p>
            <a:pPr lvl="1">
              <a:lnSpc>
                <a:spcPct val="110000"/>
              </a:lnSpc>
              <a:defRPr/>
            </a:pPr>
            <a:r>
              <a:rPr lang="zh-CN" altLang="en-US" dirty="0"/>
              <a:t>链接器</a:t>
            </a:r>
            <a:endParaRPr lang="en-US" altLang="zh-CN" dirty="0"/>
          </a:p>
          <a:p>
            <a:pPr lvl="2">
              <a:lnSpc>
                <a:spcPct val="110000"/>
              </a:lnSpc>
              <a:defRPr/>
            </a:pPr>
            <a:r>
              <a:rPr lang="zh-CN" altLang="en-US" sz="1800" dirty="0"/>
              <a:t>连接多个可重定位的目标文件和库文件，处理外部内存地址</a:t>
            </a:r>
            <a:endParaRPr lang="en-US" altLang="zh-CN" sz="1800" dirty="0"/>
          </a:p>
          <a:p>
            <a:pPr lvl="1">
              <a:lnSpc>
                <a:spcPct val="110000"/>
              </a:lnSpc>
              <a:defRPr/>
            </a:pPr>
            <a:r>
              <a:rPr lang="zh-CN" altLang="en-US" dirty="0"/>
              <a:t>加载器</a:t>
            </a:r>
            <a:endParaRPr lang="en-US" altLang="zh-CN" dirty="0"/>
          </a:p>
          <a:p>
            <a:pPr lvl="2">
              <a:lnSpc>
                <a:spcPct val="110000"/>
              </a:lnSpc>
              <a:defRPr/>
            </a:pPr>
            <a:r>
              <a:rPr lang="zh-CN" altLang="en-US" sz="1800" dirty="0"/>
              <a:t>将所有可执行文件放入内存中执行</a:t>
            </a:r>
          </a:p>
        </p:txBody>
      </p:sp>
      <p:pic>
        <p:nvPicPr>
          <p:cNvPr id="14340" name="Picture 2"/>
          <p:cNvPicPr>
            <a:picLocks noChangeAspect="1" noChangeArrowheads="1"/>
          </p:cNvPicPr>
          <p:nvPr/>
        </p:nvPicPr>
        <p:blipFill>
          <a:blip r:embed="rId2"/>
          <a:srcRect/>
          <a:stretch>
            <a:fillRect/>
          </a:stretch>
        </p:blipFill>
        <p:spPr bwMode="auto">
          <a:xfrm>
            <a:off x="5105400" y="1371600"/>
            <a:ext cx="4038600" cy="5257800"/>
          </a:xfrm>
          <a:prstGeom prst="rect">
            <a:avLst/>
          </a:prstGeom>
          <a:noFill/>
          <a:ln w="9525">
            <a:noFill/>
            <a:miter lim="800000"/>
            <a:headEnd/>
            <a:tailEnd/>
          </a:ln>
        </p:spPr>
      </p:pic>
    </p:spTree>
    <p:extLst>
      <p:ext uri="{BB962C8B-B14F-4D97-AF65-F5344CB8AC3E}">
        <p14:creationId xmlns:p14="http://schemas.microsoft.com/office/powerpoint/2010/main" val="328728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a:t>编译器</a:t>
            </a:r>
          </a:p>
        </p:txBody>
      </p:sp>
      <p:sp>
        <p:nvSpPr>
          <p:cNvPr id="9219" name="内容占位符 2"/>
          <p:cNvSpPr>
            <a:spLocks noGrp="1"/>
          </p:cNvSpPr>
          <p:nvPr>
            <p:ph idx="1"/>
          </p:nvPr>
        </p:nvSpPr>
        <p:spPr>
          <a:xfrm>
            <a:off x="76200" y="1371600"/>
            <a:ext cx="4267200" cy="5105400"/>
          </a:xfrm>
        </p:spPr>
        <p:txBody>
          <a:bodyPr/>
          <a:lstStyle/>
          <a:p>
            <a:pPr>
              <a:lnSpc>
                <a:spcPct val="130000"/>
              </a:lnSpc>
              <a:defRPr/>
            </a:pPr>
            <a:r>
              <a:rPr lang="zh-CN" altLang="en-US" dirty="0"/>
              <a:t>编译器</a:t>
            </a:r>
            <a:endParaRPr lang="en-US" altLang="zh-CN" dirty="0"/>
          </a:p>
          <a:p>
            <a:pPr lvl="1">
              <a:lnSpc>
                <a:spcPct val="130000"/>
              </a:lnSpc>
              <a:defRPr/>
            </a:pPr>
            <a:r>
              <a:rPr lang="zh-CN" altLang="en-US" dirty="0"/>
              <a:t>编译器就是一个程序，可以阅读以某种语言（源语言）编写的程序，并把该程序</a:t>
            </a:r>
            <a:r>
              <a:rPr lang="zh-CN" altLang="en-US" dirty="0">
                <a:solidFill>
                  <a:srgbClr val="FF0000"/>
                </a:solidFill>
              </a:rPr>
              <a:t>翻译</a:t>
            </a:r>
            <a:r>
              <a:rPr lang="zh-CN" altLang="en-US" dirty="0"/>
              <a:t>成为一个等价的、用另一种语言（目标语言）编写的程序。</a:t>
            </a:r>
            <a:endParaRPr lang="en-US" altLang="zh-CN" dirty="0"/>
          </a:p>
          <a:p>
            <a:pPr lvl="1">
              <a:lnSpc>
                <a:spcPct val="130000"/>
              </a:lnSpc>
              <a:defRPr/>
            </a:pPr>
            <a:r>
              <a:rPr lang="zh-CN" altLang="en-US" dirty="0"/>
              <a:t>编译器的重要任务之一是报告在编译过程中发现的源程序中的错误。</a:t>
            </a:r>
            <a:endParaRPr lang="en-US" altLang="zh-CN" dirty="0"/>
          </a:p>
        </p:txBody>
      </p:sp>
      <p:sp>
        <p:nvSpPr>
          <p:cNvPr id="5" name="灯片编号占位符 4"/>
          <p:cNvSpPr>
            <a:spLocks noGrp="1"/>
          </p:cNvSpPr>
          <p:nvPr>
            <p:ph type="sldNum" sz="quarter" idx="10"/>
          </p:nvPr>
        </p:nvSpPr>
        <p:spPr/>
        <p:txBody>
          <a:bodyPr/>
          <a:lstStyle/>
          <a:p>
            <a:pPr>
              <a:defRPr/>
            </a:pPr>
            <a:fld id="{DC51B053-2883-4742-AB6B-F46B689F6C15}" type="slidenum">
              <a:rPr lang="zh-CN" altLang="en-US" smtClean="0"/>
              <a:pPr>
                <a:defRPr/>
              </a:pPr>
              <a:t>8</a:t>
            </a:fld>
            <a:endParaRPr lang="en-US" altLang="zh-CN"/>
          </a:p>
        </p:txBody>
      </p:sp>
      <p:pic>
        <p:nvPicPr>
          <p:cNvPr id="6" name="Picture 4"/>
          <p:cNvPicPr>
            <a:picLocks noChangeAspect="1" noChangeArrowheads="1"/>
          </p:cNvPicPr>
          <p:nvPr/>
        </p:nvPicPr>
        <p:blipFill>
          <a:blip r:embed="rId2"/>
          <a:srcRect/>
          <a:stretch>
            <a:fillRect/>
          </a:stretch>
        </p:blipFill>
        <p:spPr bwMode="auto">
          <a:xfrm>
            <a:off x="4218912" y="2514600"/>
            <a:ext cx="4798924" cy="2514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a:t>解释器</a:t>
            </a:r>
          </a:p>
        </p:txBody>
      </p:sp>
      <p:sp>
        <p:nvSpPr>
          <p:cNvPr id="11267" name="内容占位符 2"/>
          <p:cNvSpPr>
            <a:spLocks noGrp="1"/>
          </p:cNvSpPr>
          <p:nvPr>
            <p:ph idx="1"/>
          </p:nvPr>
        </p:nvSpPr>
        <p:spPr>
          <a:xfrm>
            <a:off x="457200" y="1371600"/>
            <a:ext cx="8229600" cy="2895600"/>
          </a:xfrm>
        </p:spPr>
        <p:txBody>
          <a:bodyPr/>
          <a:lstStyle/>
          <a:p>
            <a:pPr>
              <a:defRPr/>
            </a:pPr>
            <a:r>
              <a:rPr lang="zh-CN" altLang="en-US" dirty="0"/>
              <a:t>解释器（</a:t>
            </a:r>
            <a:r>
              <a:rPr lang="en-US" altLang="zh-CN" i="1" dirty="0"/>
              <a:t>interpreter</a:t>
            </a:r>
            <a:r>
              <a:rPr lang="zh-CN" altLang="en-US" dirty="0"/>
              <a:t>）</a:t>
            </a:r>
            <a:endParaRPr lang="en-US" altLang="zh-CN" dirty="0"/>
          </a:p>
          <a:p>
            <a:pPr lvl="1">
              <a:defRPr/>
            </a:pPr>
            <a:r>
              <a:rPr lang="zh-CN" altLang="en-US" dirty="0"/>
              <a:t>解释器是另一种常见的语言处理器，它并不通过编译的方式生成目标程序。</a:t>
            </a:r>
            <a:endParaRPr lang="en-US" altLang="zh-CN" dirty="0"/>
          </a:p>
          <a:p>
            <a:pPr lvl="1">
              <a:defRPr/>
            </a:pPr>
            <a:r>
              <a:rPr lang="zh-CN" altLang="en-US" dirty="0"/>
              <a:t>从</a:t>
            </a:r>
            <a:r>
              <a:rPr lang="zh-CN" altLang="en-US" dirty="0">
                <a:solidFill>
                  <a:srgbClr val="FF0000"/>
                </a:solidFill>
              </a:rPr>
              <a:t>用户角度</a:t>
            </a:r>
            <a:r>
              <a:rPr lang="zh-CN" altLang="en-US" dirty="0"/>
              <a:t>看，解释器直接利用用户提供的输入</a:t>
            </a:r>
            <a:r>
              <a:rPr lang="zh-CN" altLang="en-US" dirty="0">
                <a:solidFill>
                  <a:srgbClr val="FF0000"/>
                </a:solidFill>
              </a:rPr>
              <a:t>执行</a:t>
            </a:r>
            <a:r>
              <a:rPr lang="zh-CN" altLang="en-US" dirty="0"/>
              <a:t>源程序中指定的操作。</a:t>
            </a:r>
            <a:endParaRPr lang="en-US" altLang="zh-CN" dirty="0"/>
          </a:p>
        </p:txBody>
      </p:sp>
      <p:sp>
        <p:nvSpPr>
          <p:cNvPr id="5" name="灯片编号占位符 4"/>
          <p:cNvSpPr>
            <a:spLocks noGrp="1"/>
          </p:cNvSpPr>
          <p:nvPr>
            <p:ph type="sldNum" sz="quarter" idx="10"/>
          </p:nvPr>
        </p:nvSpPr>
        <p:spPr/>
        <p:txBody>
          <a:bodyPr/>
          <a:lstStyle/>
          <a:p>
            <a:pPr>
              <a:defRPr/>
            </a:pPr>
            <a:fld id="{45943DE0-CAC8-4EFC-ACD3-5C03671E2B60}" type="slidenum">
              <a:rPr lang="zh-CN" altLang="en-US" smtClean="0"/>
              <a:pPr>
                <a:defRPr/>
              </a:pPr>
              <a:t>9</a:t>
            </a:fld>
            <a:endParaRPr lang="en-US" altLang="zh-CN"/>
          </a:p>
        </p:txBody>
      </p:sp>
      <p:pic>
        <p:nvPicPr>
          <p:cNvPr id="11269" name="Picture 2"/>
          <p:cNvPicPr>
            <a:picLocks noChangeAspect="1" noChangeArrowheads="1"/>
          </p:cNvPicPr>
          <p:nvPr/>
        </p:nvPicPr>
        <p:blipFill>
          <a:blip r:embed="rId2"/>
          <a:srcRect/>
          <a:stretch>
            <a:fillRect/>
          </a:stretch>
        </p:blipFill>
        <p:spPr bwMode="auto">
          <a:xfrm>
            <a:off x="914400" y="3886200"/>
            <a:ext cx="7086600" cy="2319338"/>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13444</TotalTime>
  <Words>3032</Words>
  <Application>Microsoft Office PowerPoint</Application>
  <PresentationFormat>全屏显示(4:3)</PresentationFormat>
  <Paragraphs>446</Paragraphs>
  <Slides>68</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0" baseType="lpstr">
      <vt:lpstr>华文新魏</vt:lpstr>
      <vt:lpstr>Wingdings</vt:lpstr>
      <vt:lpstr>Verdana</vt:lpstr>
      <vt:lpstr>Impact</vt:lpstr>
      <vt:lpstr>微软雅黑</vt:lpstr>
      <vt:lpstr>宋体</vt:lpstr>
      <vt:lpstr>华文行楷</vt:lpstr>
      <vt:lpstr>Times New Roman</vt:lpstr>
      <vt:lpstr>黑体</vt:lpstr>
      <vt:lpstr>Arial</vt:lpstr>
      <vt:lpstr>sample</vt:lpstr>
      <vt:lpstr>Visio</vt:lpstr>
      <vt:lpstr>第1章 引论</vt:lpstr>
      <vt:lpstr>Contents</vt:lpstr>
      <vt:lpstr>语言处理器</vt:lpstr>
      <vt:lpstr>语言为什么要被处理</vt:lpstr>
      <vt:lpstr>PowerPoint 演示文稿</vt:lpstr>
      <vt:lpstr>翻译器示例</vt:lpstr>
      <vt:lpstr>语言处理器（工具集）</vt:lpstr>
      <vt:lpstr>编译器</vt:lpstr>
      <vt:lpstr>解释器</vt:lpstr>
      <vt:lpstr>编译vs.解释</vt:lpstr>
      <vt:lpstr>混合编译器（编译vs.解释）</vt:lpstr>
      <vt:lpstr>练习1.1</vt:lpstr>
      <vt:lpstr>练习1.1</vt:lpstr>
      <vt:lpstr>编译器的结构</vt:lpstr>
      <vt:lpstr>自然语言的翻译过程……例</vt:lpstr>
      <vt:lpstr>编译步骤</vt:lpstr>
      <vt:lpstr>编译器的结构</vt:lpstr>
      <vt:lpstr>编译步骤……词法分析</vt:lpstr>
      <vt:lpstr>词法分析……例</vt:lpstr>
      <vt:lpstr>编译步骤……语法分析</vt:lpstr>
      <vt:lpstr>语法分析……例</vt:lpstr>
      <vt:lpstr>编译步骤……语义分析</vt:lpstr>
      <vt:lpstr>语义分析……例</vt:lpstr>
      <vt:lpstr>编译步骤……中间代码生成</vt:lpstr>
      <vt:lpstr>中间代码生成……例</vt:lpstr>
      <vt:lpstr>编译步骤……代码优化</vt:lpstr>
      <vt:lpstr>代码优化……例</vt:lpstr>
      <vt:lpstr>编译步骤……代码生成</vt:lpstr>
      <vt:lpstr>代码生成……例</vt:lpstr>
      <vt:lpstr>符号表管理</vt:lpstr>
      <vt:lpstr>编译过程……例子</vt:lpstr>
      <vt:lpstr>词法分析</vt:lpstr>
      <vt:lpstr>语法分析</vt:lpstr>
      <vt:lpstr>语义分析</vt:lpstr>
      <vt:lpstr>中间代码生成</vt:lpstr>
      <vt:lpstr>中间代码生成……</vt:lpstr>
      <vt:lpstr>代码优化</vt:lpstr>
      <vt:lpstr>代码生成</vt:lpstr>
      <vt:lpstr>组织编译过程</vt:lpstr>
      <vt:lpstr>用下面的图总结一下前面的内容</vt:lpstr>
      <vt:lpstr>编译器的构造工具</vt:lpstr>
      <vt:lpstr>PowerPoint 演示文稿</vt:lpstr>
      <vt:lpstr>程序设计语言的发展</vt:lpstr>
      <vt:lpstr>程序设计语言的发展历程</vt:lpstr>
      <vt:lpstr>程序设计语言的分类</vt:lpstr>
      <vt:lpstr>PowerPoint 演示文稿</vt:lpstr>
      <vt:lpstr>程序设计语言&amp;编译</vt:lpstr>
      <vt:lpstr>编译技术的相关科学和应用</vt:lpstr>
      <vt:lpstr>编译器设计和实现中的建模</vt:lpstr>
      <vt:lpstr>代码优化的科学</vt:lpstr>
      <vt:lpstr>代码优化的科学</vt:lpstr>
      <vt:lpstr>编译技术的应用……计算机体系结构</vt:lpstr>
      <vt:lpstr>编译技术的应用……程序翻译</vt:lpstr>
      <vt:lpstr>编译技术的应用……程序翻译</vt:lpstr>
      <vt:lpstr>PowerPoint 演示文稿</vt:lpstr>
      <vt:lpstr>编译技术的应用……软件生产率工具</vt:lpstr>
      <vt:lpstr>程序设计语言基础</vt:lpstr>
      <vt:lpstr>静态和动态</vt:lpstr>
      <vt:lpstr>静态策略&amp;动态策略的例子</vt:lpstr>
      <vt:lpstr>名字、标识符</vt:lpstr>
      <vt:lpstr>环境与状态</vt:lpstr>
      <vt:lpstr>静态作用域规则</vt:lpstr>
      <vt:lpstr>例……块结构</vt:lpstr>
      <vt:lpstr>静态作用域规则</vt:lpstr>
      <vt:lpstr>动态作用域规则</vt:lpstr>
      <vt:lpstr>例……动态作用域</vt:lpstr>
      <vt:lpstr>本章小结</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Maxbao</cp:lastModifiedBy>
  <cp:revision>394</cp:revision>
  <dcterms:created xsi:type="dcterms:W3CDTF">2004-08-26T06:30:40Z</dcterms:created>
  <dcterms:modified xsi:type="dcterms:W3CDTF">2023-11-02T13:26:29Z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2023-11-02T13:26:15Z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767d9d23-86e1-443f-b911-b06abf3f921b</vt:lpwstr>
  </property>
  <property fmtid="{D5CDD505-2E9C-101B-9397-08002B2CF9AE}" pid="7" name="MSIP_Label_defa4170-0d19-0005-0004-bc88714345d2_ActionId">
    <vt:lpwstr>880714e4-b00e-4b6a-b8a3-bfd1213b55c8</vt:lpwstr>
  </property>
  <property fmtid="{D5CDD505-2E9C-101B-9397-08002B2CF9AE}" pid="8" name="MSIP_Label_defa4170-0d19-0005-0004-bc88714345d2_ContentBits">
    <vt:lpwstr>0</vt:lpwstr>
  </property>
</Properties>
</file>